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8" r:id="rId2"/>
    <p:sldId id="293" r:id="rId3"/>
    <p:sldId id="291" r:id="rId4"/>
    <p:sldId id="273" r:id="rId5"/>
    <p:sldId id="276" r:id="rId6"/>
    <p:sldId id="268" r:id="rId7"/>
    <p:sldId id="269" r:id="rId8"/>
    <p:sldId id="271" r:id="rId9"/>
    <p:sldId id="275" r:id="rId10"/>
    <p:sldId id="280" r:id="rId11"/>
    <p:sldId id="281" r:id="rId12"/>
    <p:sldId id="272" r:id="rId13"/>
    <p:sldId id="263" r:id="rId14"/>
    <p:sldId id="264" r:id="rId15"/>
    <p:sldId id="257" r:id="rId16"/>
    <p:sldId id="266" r:id="rId17"/>
    <p:sldId id="270" r:id="rId18"/>
    <p:sldId id="274" r:id="rId19"/>
    <p:sldId id="295" r:id="rId20"/>
    <p:sldId id="287" r:id="rId21"/>
    <p:sldId id="288" r:id="rId22"/>
    <p:sldId id="294" r:id="rId23"/>
    <p:sldId id="289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60C"/>
    <a:srgbClr val="F81F08"/>
    <a:srgbClr val="004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49" autoAdjust="0"/>
  </p:normalViewPr>
  <p:slideViewPr>
    <p:cSldViewPr>
      <p:cViewPr>
        <p:scale>
          <a:sx n="66" d="100"/>
          <a:sy n="66" d="100"/>
        </p:scale>
        <p:origin x="-94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CC6A9-87A8-49C8-B879-3EE80DD62E31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FB7D0-0EBE-4B4C-BADC-E4EAC1FDF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8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FB7D0-0EBE-4B4C-BADC-E4EAC1FDF1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FB7D0-0EBE-4B4C-BADC-E4EAC1FDF1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8A97-A586-40B3-BF32-4D4129C7F30E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8A97-A586-40B3-BF32-4D4129C7F30E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8A97-A586-40B3-BF32-4D4129C7F30E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8A97-A586-40B3-BF32-4D4129C7F30E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8A97-A586-40B3-BF32-4D4129C7F30E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8A97-A586-40B3-BF32-4D4129C7F30E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8A97-A586-40B3-BF32-4D4129C7F30E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8A97-A586-40B3-BF32-4D4129C7F30E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8A97-A586-40B3-BF32-4D4129C7F30E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8A97-A586-40B3-BF32-4D4129C7F30E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A8A97-A586-40B3-BF32-4D4129C7F30E}" type="datetimeFigureOut">
              <a:rPr lang="en-US" smtClean="0"/>
              <a:pPr/>
              <a:t>9/7/2013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EED5B-3C68-42C9-986F-89C1A5318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-white_and_red_roses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762000" y="3086100"/>
            <a:ext cx="8001000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WELCOME   TO   YOU   ALL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5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447800"/>
            <a:ext cx="3886200" cy="2252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29000" y="228600"/>
            <a:ext cx="1986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চন্দ্র কি?</a:t>
            </a:r>
            <a:endParaRPr lang="en-US" sz="5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37677" y="4230469"/>
            <a:ext cx="4567923" cy="646331"/>
            <a:chOff x="842277" y="4267200"/>
            <a:chExt cx="4567923" cy="646331"/>
          </a:xfrm>
        </p:grpSpPr>
        <p:sp>
          <p:nvSpPr>
            <p:cNvPr id="4" name="Rectangle 3"/>
            <p:cNvSpPr/>
            <p:nvPr/>
          </p:nvSpPr>
          <p:spPr>
            <a:xfrm>
              <a:off x="1234057" y="4267200"/>
              <a:ext cx="41761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চন্দ্র পৃথিবীর একমাত্র উপগ্রহ।</a:t>
              </a:r>
              <a:endParaRPr lang="en-US" sz="3600" dirty="0"/>
            </a:p>
          </p:txBody>
        </p:sp>
        <p:sp>
          <p:nvSpPr>
            <p:cNvPr id="7" name="Moon 6"/>
            <p:cNvSpPr/>
            <p:nvPr/>
          </p:nvSpPr>
          <p:spPr>
            <a:xfrm rot="20467177">
              <a:off x="842277" y="4309400"/>
              <a:ext cx="298650" cy="533429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9272" y="5029200"/>
            <a:ext cx="8114482" cy="646331"/>
            <a:chOff x="459272" y="5029200"/>
            <a:chExt cx="8114482" cy="646331"/>
          </a:xfrm>
        </p:grpSpPr>
        <p:sp>
          <p:nvSpPr>
            <p:cNvPr id="5" name="Rectangle 4"/>
            <p:cNvSpPr/>
            <p:nvPr/>
          </p:nvSpPr>
          <p:spPr>
            <a:xfrm>
              <a:off x="762000" y="5029200"/>
              <a:ext cx="781175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chemeClr val="bg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পৃথিবী থেকে চন্দ্রের গড় দুরুত্ব ৩,৮১,৫০০ কিলোমিটার।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Moon 8"/>
            <p:cNvSpPr/>
            <p:nvPr/>
          </p:nvSpPr>
          <p:spPr>
            <a:xfrm rot="20467177">
              <a:off x="459272" y="5071400"/>
              <a:ext cx="298650" cy="533429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0673" y="5816025"/>
            <a:ext cx="8913327" cy="584775"/>
            <a:chOff x="230673" y="5638800"/>
            <a:chExt cx="8913327" cy="584775"/>
          </a:xfrm>
        </p:grpSpPr>
        <p:sp>
          <p:nvSpPr>
            <p:cNvPr id="6" name="Rectangle 5"/>
            <p:cNvSpPr/>
            <p:nvPr/>
          </p:nvSpPr>
          <p:spPr>
            <a:xfrm>
              <a:off x="457200" y="5638800"/>
              <a:ext cx="8686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চন্দ্র পৃথিবীকে একবার পরিক্রমণ করতে ২৯ দিন ১২ ঘন্টা সময় লাগে।</a:t>
              </a:r>
              <a:endPara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Moon 11"/>
            <p:cNvSpPr/>
            <p:nvPr/>
          </p:nvSpPr>
          <p:spPr>
            <a:xfrm rot="20467177">
              <a:off x="230673" y="5672771"/>
              <a:ext cx="298650" cy="533429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380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4200" y="228600"/>
            <a:ext cx="2569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 কি?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3832" y="4876800"/>
            <a:ext cx="66447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 একটি গ্রহ । </a:t>
            </a: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 যে গ্রহে বাস করি তার নাম পৃথিবী।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90800" y="1172011"/>
            <a:ext cx="3734823" cy="3247589"/>
            <a:chOff x="2590800" y="1172011"/>
            <a:chExt cx="3734823" cy="3247589"/>
          </a:xfrm>
        </p:grpSpPr>
        <p:grpSp>
          <p:nvGrpSpPr>
            <p:cNvPr id="4" name="Group 3"/>
            <p:cNvGrpSpPr/>
            <p:nvPr/>
          </p:nvGrpSpPr>
          <p:grpSpPr>
            <a:xfrm>
              <a:off x="2590800" y="1172011"/>
              <a:ext cx="3734823" cy="3247589"/>
              <a:chOff x="2590800" y="990600"/>
              <a:chExt cx="3734823" cy="3247589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598818">
                <a:off x="2834417" y="746983"/>
                <a:ext cx="3247589" cy="37348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 rot="18625026">
                <a:off x="5060795" y="1110987"/>
                <a:ext cx="685800" cy="8001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243019" y="2362200"/>
              <a:ext cx="1656223" cy="1015663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6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পৃথিবী</a:t>
              </a:r>
              <a:endPara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98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90930" y="1104900"/>
            <a:ext cx="6422475" cy="563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3453918" y="3048000"/>
            <a:ext cx="2049563" cy="1752600"/>
            <a:chOff x="3352800" y="2133600"/>
            <a:chExt cx="2049563" cy="1752600"/>
          </a:xfrm>
        </p:grpSpPr>
        <p:sp>
          <p:nvSpPr>
            <p:cNvPr id="26" name="Oval 25"/>
            <p:cNvSpPr/>
            <p:nvPr/>
          </p:nvSpPr>
          <p:spPr>
            <a:xfrm>
              <a:off x="3352800" y="2133600"/>
              <a:ext cx="1981200" cy="175260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421163" y="2362200"/>
              <a:ext cx="1981200" cy="1447800"/>
              <a:chOff x="1132754" y="1676401"/>
              <a:chExt cx="1911386" cy="1676400"/>
            </a:xfrm>
          </p:grpSpPr>
          <p:pic>
            <p:nvPicPr>
              <p:cNvPr id="28" name="Picture 27" descr="Sun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132754" y="1676401"/>
                <a:ext cx="1911386" cy="167640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9" name="Oval 28"/>
              <p:cNvSpPr/>
              <p:nvPr/>
            </p:nvSpPr>
            <p:spPr>
              <a:xfrm>
                <a:off x="1524000" y="2057400"/>
                <a:ext cx="838200" cy="762000"/>
              </a:xfrm>
              <a:prstGeom prst="ellipse">
                <a:avLst/>
              </a:prstGeom>
              <a:solidFill>
                <a:srgbClr val="FA060C"/>
              </a:solidFill>
              <a:ln>
                <a:noFill/>
              </a:ln>
              <a:effectLst>
                <a:glow rad="228600">
                  <a:srgbClr val="FFFF0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b="1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সুর্য</a:t>
                </a:r>
                <a:endParaRPr lang="en-US" sz="32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1" name="Rounded Rectangular Callout 30"/>
          <p:cNvSpPr/>
          <p:nvPr/>
        </p:nvSpPr>
        <p:spPr>
          <a:xfrm>
            <a:off x="2463318" y="1524000"/>
            <a:ext cx="1295400" cy="609600"/>
          </a:xfrm>
          <a:prstGeom prst="wedgeRoundRectCallout">
            <a:avLst>
              <a:gd name="adj1" fmla="val 70821"/>
              <a:gd name="adj2" fmla="val 203316"/>
              <a:gd name="adj3" fmla="val 16667"/>
            </a:avLst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শুক্র</a:t>
            </a:r>
            <a:endParaRPr lang="en-US" sz="2800" dirty="0"/>
          </a:p>
        </p:txBody>
      </p:sp>
      <p:sp>
        <p:nvSpPr>
          <p:cNvPr id="32" name="Rounded Rectangular Callout 31"/>
          <p:cNvSpPr/>
          <p:nvPr/>
        </p:nvSpPr>
        <p:spPr>
          <a:xfrm rot="20356787">
            <a:off x="1592411" y="2699635"/>
            <a:ext cx="1219200" cy="609600"/>
          </a:xfrm>
          <a:prstGeom prst="wedgeRoundRectCallout">
            <a:avLst>
              <a:gd name="adj1" fmla="val 78103"/>
              <a:gd name="adj2" fmla="val 165221"/>
              <a:gd name="adj3" fmla="val 16667"/>
            </a:avLst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</a:t>
            </a:r>
            <a:endParaRPr lang="en-US" sz="2800" dirty="0"/>
          </a:p>
        </p:txBody>
      </p:sp>
      <p:sp>
        <p:nvSpPr>
          <p:cNvPr id="33" name="Rounded Rectangular Callout 32"/>
          <p:cNvSpPr/>
          <p:nvPr/>
        </p:nvSpPr>
        <p:spPr>
          <a:xfrm rot="199131" flipH="1">
            <a:off x="5451562" y="1717344"/>
            <a:ext cx="1432197" cy="609600"/>
          </a:xfrm>
          <a:prstGeom prst="wedgeRoundRectCallout">
            <a:avLst>
              <a:gd name="adj1" fmla="val 74466"/>
              <a:gd name="adj2" fmla="val 210333"/>
              <a:gd name="adj3" fmla="val 16667"/>
            </a:avLst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মঙ্গল</a:t>
            </a:r>
            <a:endParaRPr lang="en-US" sz="2800" dirty="0"/>
          </a:p>
        </p:txBody>
      </p:sp>
      <p:sp>
        <p:nvSpPr>
          <p:cNvPr id="38" name="Rounded Rectangular Callout 37"/>
          <p:cNvSpPr/>
          <p:nvPr/>
        </p:nvSpPr>
        <p:spPr>
          <a:xfrm rot="2844468" flipH="1">
            <a:off x="6300636" y="2727296"/>
            <a:ext cx="1536733" cy="609600"/>
          </a:xfrm>
          <a:prstGeom prst="wedgeRoundRectCallout">
            <a:avLst>
              <a:gd name="adj1" fmla="val 75302"/>
              <a:gd name="adj2" fmla="val 217602"/>
              <a:gd name="adj3" fmla="val 16667"/>
            </a:avLst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বৃহস্পতি</a:t>
            </a:r>
            <a:endParaRPr lang="en-US" sz="2800" dirty="0"/>
          </a:p>
        </p:txBody>
      </p:sp>
      <p:sp>
        <p:nvSpPr>
          <p:cNvPr id="39" name="Rounded Rectangular Callout 38"/>
          <p:cNvSpPr/>
          <p:nvPr/>
        </p:nvSpPr>
        <p:spPr>
          <a:xfrm>
            <a:off x="3987318" y="1447800"/>
            <a:ext cx="1295400" cy="609600"/>
          </a:xfrm>
          <a:prstGeom prst="wedgeRoundRectCallout">
            <a:avLst>
              <a:gd name="adj1" fmla="val -30020"/>
              <a:gd name="adj2" fmla="val 215221"/>
              <a:gd name="adj3" fmla="val 16667"/>
            </a:avLst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পৃথিবী</a:t>
            </a:r>
            <a:endParaRPr lang="en-US" sz="2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900204" y="3942915"/>
            <a:ext cx="684250" cy="1157892"/>
            <a:chOff x="6633476" y="3455174"/>
            <a:chExt cx="684250" cy="1157892"/>
          </a:xfrm>
        </p:grpSpPr>
        <p:sp>
          <p:nvSpPr>
            <p:cNvPr id="36" name="Rounded Rectangular Callout 35"/>
            <p:cNvSpPr/>
            <p:nvPr/>
          </p:nvSpPr>
          <p:spPr>
            <a:xfrm rot="5854593">
              <a:off x="6433980" y="3729320"/>
              <a:ext cx="1157892" cy="609600"/>
            </a:xfrm>
            <a:prstGeom prst="wedgeRoundRectCallout">
              <a:avLst>
                <a:gd name="adj1" fmla="val 3518"/>
                <a:gd name="adj2" fmla="val 271075"/>
                <a:gd name="adj3" fmla="val 16667"/>
              </a:avLst>
            </a:prstGeom>
            <a:noFill/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43" name="TextBox 42"/>
            <p:cNvSpPr txBox="1"/>
            <p:nvPr/>
          </p:nvSpPr>
          <p:spPr>
            <a:xfrm rot="16793807" flipH="1" flipV="1">
              <a:off x="6405375" y="3694778"/>
              <a:ext cx="9794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শনি</a:t>
              </a:r>
              <a:endPara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78435" y="5113687"/>
            <a:ext cx="1432427" cy="728194"/>
            <a:chOff x="5653517" y="4961287"/>
            <a:chExt cx="1432427" cy="728194"/>
          </a:xfrm>
        </p:grpSpPr>
        <p:sp>
          <p:nvSpPr>
            <p:cNvPr id="35" name="Rounded Rectangular Callout 34"/>
            <p:cNvSpPr/>
            <p:nvPr/>
          </p:nvSpPr>
          <p:spPr>
            <a:xfrm rot="8988394">
              <a:off x="5653517" y="4961287"/>
              <a:ext cx="1414955" cy="609600"/>
            </a:xfrm>
            <a:prstGeom prst="wedgeRoundRectCallout">
              <a:avLst>
                <a:gd name="adj1" fmla="val 49030"/>
                <a:gd name="adj2" fmla="val 229384"/>
                <a:gd name="adj3" fmla="val 16667"/>
              </a:avLst>
            </a:prstGeom>
            <a:noFill/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9912053">
              <a:off x="5876959" y="5166261"/>
              <a:ext cx="120898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n-BD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ইউরেনাস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 rot="484324">
            <a:off x="3777710" y="5789191"/>
            <a:ext cx="1295400" cy="716806"/>
            <a:chOff x="4212426" y="5590128"/>
            <a:chExt cx="1295400" cy="716806"/>
          </a:xfrm>
        </p:grpSpPr>
        <p:sp>
          <p:nvSpPr>
            <p:cNvPr id="37" name="Rounded Rectangular Callout 36"/>
            <p:cNvSpPr/>
            <p:nvPr/>
          </p:nvSpPr>
          <p:spPr>
            <a:xfrm rot="10536670">
              <a:off x="4212426" y="5590128"/>
              <a:ext cx="1295400" cy="609600"/>
            </a:xfrm>
            <a:prstGeom prst="wedgeRoundRectCallout">
              <a:avLst>
                <a:gd name="adj1" fmla="val 18241"/>
                <a:gd name="adj2" fmla="val 210683"/>
                <a:gd name="adj3" fmla="val 16667"/>
              </a:avLst>
            </a:prstGeom>
            <a:noFill/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20929497">
              <a:off x="4476817" y="5783714"/>
              <a:ext cx="1019831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নেপচুন</a:t>
              </a:r>
              <a:endPara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307254" y="5486400"/>
            <a:ext cx="1350346" cy="609600"/>
            <a:chOff x="2648763" y="5588654"/>
            <a:chExt cx="1350346" cy="609600"/>
          </a:xfrm>
        </p:grpSpPr>
        <p:sp>
          <p:nvSpPr>
            <p:cNvPr id="34" name="Rounded Rectangular Callout 33"/>
            <p:cNvSpPr/>
            <p:nvPr/>
          </p:nvSpPr>
          <p:spPr>
            <a:xfrm rot="11342145" flipH="1">
              <a:off x="2648763" y="5588654"/>
              <a:ext cx="1350346" cy="609600"/>
            </a:xfrm>
            <a:prstGeom prst="wedgeRoundRectCallout">
              <a:avLst>
                <a:gd name="adj1" fmla="val 43281"/>
                <a:gd name="adj2" fmla="val 226350"/>
                <a:gd name="adj3" fmla="val 16667"/>
              </a:avLst>
            </a:prstGeom>
            <a:noFill/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133875">
              <a:off x="2929122" y="5638800"/>
              <a:ext cx="803425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2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প্লুটো</a:t>
              </a:r>
              <a:endParaRPr lang="en-US" sz="2800" dirty="0"/>
            </a:p>
          </p:txBody>
        </p:sp>
      </p:grpSp>
      <p:sp>
        <p:nvSpPr>
          <p:cNvPr id="41" name="Rounded Rectangular Callout 40"/>
          <p:cNvSpPr/>
          <p:nvPr/>
        </p:nvSpPr>
        <p:spPr>
          <a:xfrm rot="13976171" flipH="1">
            <a:off x="1313835" y="4732682"/>
            <a:ext cx="1612477" cy="609600"/>
          </a:xfrm>
          <a:prstGeom prst="wedgeRoundRectCallout">
            <a:avLst>
              <a:gd name="adj1" fmla="val 39239"/>
              <a:gd name="adj2" fmla="val 254000"/>
              <a:gd name="adj3" fmla="val 16667"/>
            </a:avLst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6096" y="228600"/>
            <a:ext cx="4905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সৌরজগতে গ্রহের সংখ্যা </a:t>
            </a:r>
            <a:r>
              <a:rPr lang="en-US" sz="40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40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টি।</a:t>
            </a:r>
            <a:endParaRPr lang="en-US" sz="4000" u="sng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344050" y="3119714"/>
            <a:ext cx="1109868" cy="713862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3265609" y="2000373"/>
            <a:ext cx="662208" cy="1148952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235721" y="4428377"/>
            <a:ext cx="366625" cy="1186643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4602167" y="4774548"/>
            <a:ext cx="194466" cy="1263193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338665" y="4339703"/>
            <a:ext cx="1167704" cy="1078784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399977" y="3833576"/>
            <a:ext cx="1750722" cy="376851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5300137" y="3064587"/>
            <a:ext cx="1768865" cy="403188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4895930" y="2057400"/>
            <a:ext cx="1288639" cy="1091925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4635018" y="1828800"/>
            <a:ext cx="34795" cy="1235787"/>
          </a:xfrm>
          <a:prstGeom prst="straightConnector1">
            <a:avLst/>
          </a:prstGeom>
          <a:ln w="444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" grpId="0"/>
      <p:bldP spid="32" grpId="0"/>
      <p:bldP spid="33" grpId="0"/>
      <p:bldP spid="38" grpId="0"/>
      <p:bldP spid="39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05200" y="2743200"/>
            <a:ext cx="2362200" cy="2133600"/>
            <a:chOff x="1066800" y="1676401"/>
            <a:chExt cx="1911386" cy="1676400"/>
          </a:xfrm>
        </p:grpSpPr>
        <p:pic>
          <p:nvPicPr>
            <p:cNvPr id="5" name="Picture 4" descr="Su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1676401"/>
              <a:ext cx="1911386" cy="1676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Oval 1"/>
            <p:cNvSpPr/>
            <p:nvPr/>
          </p:nvSpPr>
          <p:spPr>
            <a:xfrm>
              <a:off x="1524000" y="2057400"/>
              <a:ext cx="838200" cy="762000"/>
            </a:xfrm>
            <a:prstGeom prst="ellipse">
              <a:avLst/>
            </a:prstGeom>
            <a:solidFill>
              <a:srgbClr val="FA060C"/>
            </a:solidFill>
            <a:ln>
              <a:noFill/>
            </a:ln>
            <a:effectLst>
              <a:glow rad="2286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সুর্য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4953000" y="4038600"/>
            <a:ext cx="533400" cy="3048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বুধ</a:t>
            </a:r>
          </a:p>
          <a:p>
            <a:pPr algn="ctr"/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71800" y="2209800"/>
            <a:ext cx="3276600" cy="2895600"/>
          </a:xfrm>
          <a:prstGeom prst="ellipse">
            <a:avLst/>
          </a:prstGeom>
          <a:noFill/>
          <a:ln w="444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352800" y="304800"/>
            <a:ext cx="3645779" cy="990600"/>
            <a:chOff x="4953000" y="436417"/>
            <a:chExt cx="3645779" cy="1447800"/>
          </a:xfrm>
        </p:grpSpPr>
        <p:sp>
          <p:nvSpPr>
            <p:cNvPr id="11" name="TextBox 10"/>
            <p:cNvSpPr txBox="1"/>
            <p:nvPr/>
          </p:nvSpPr>
          <p:spPr>
            <a:xfrm>
              <a:off x="5257800" y="838200"/>
              <a:ext cx="3340979" cy="398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সৌরজগতের ক্ষুদ্রতম গ্রহ</a:t>
              </a:r>
              <a:endPara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Oval Callout 11"/>
            <p:cNvSpPr/>
            <p:nvPr/>
          </p:nvSpPr>
          <p:spPr>
            <a:xfrm>
              <a:off x="4953000" y="436417"/>
              <a:ext cx="3352800" cy="1447800"/>
            </a:xfrm>
            <a:prstGeom prst="wedgeEllipseCallout">
              <a:avLst>
                <a:gd name="adj1" fmla="val -23600"/>
                <a:gd name="adj2" fmla="val 148543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Callout 12"/>
          <p:cNvSpPr/>
          <p:nvPr/>
        </p:nvSpPr>
        <p:spPr>
          <a:xfrm>
            <a:off x="0" y="609600"/>
            <a:ext cx="3505200" cy="1371600"/>
          </a:xfrm>
          <a:prstGeom prst="wedgeEllipseCallout">
            <a:avLst>
              <a:gd name="adj1" fmla="val 38813"/>
              <a:gd name="adj2" fmla="val 12256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সুর্য থেকে এর গড় দুরুত্ব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5.8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কোটি কি: মি: এর ব্যাস ৪৮৫০ কি: মি: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0" y="2590800"/>
            <a:ext cx="2743200" cy="1371600"/>
          </a:xfrm>
          <a:prstGeom prst="wedgeEllipseCallout">
            <a:avLst>
              <a:gd name="adj1" fmla="val 63210"/>
              <a:gd name="adj2" fmla="val 7269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সুর্যে চারপাশে  একবার প্রদক্ষিণ করতে এর সময় লাগে ৮৮ দিন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Callout 16"/>
          <p:cNvSpPr/>
          <p:nvPr/>
        </p:nvSpPr>
        <p:spPr>
          <a:xfrm flipH="1">
            <a:off x="6172200" y="838200"/>
            <a:ext cx="2895600" cy="1752600"/>
          </a:xfrm>
          <a:prstGeom prst="wedgeEllipseCallout">
            <a:avLst>
              <a:gd name="adj1" fmla="val 51180"/>
              <a:gd name="adj2" fmla="val 7553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 গ্রহ নিজ অক্ষের চারিদিকে আবর্তন করতে সময় লাগে ৫৮ দিন ১৭ ঘন্টা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 flipH="1">
            <a:off x="6629400" y="4495800"/>
            <a:ext cx="2438400" cy="1219200"/>
          </a:xfrm>
          <a:prstGeom prst="wedgeEllipseCallout">
            <a:avLst>
              <a:gd name="adj1" fmla="val 72025"/>
              <a:gd name="adj2" fmla="val -62915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সুর্যের খুব কাছের গ্রহ বলে বুধ গ্রহে তাপ মাত্রা খুব বেশি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Callout 17"/>
          <p:cNvSpPr/>
          <p:nvPr/>
        </p:nvSpPr>
        <p:spPr>
          <a:xfrm flipH="1">
            <a:off x="2209800" y="5867400"/>
            <a:ext cx="2971800" cy="914400"/>
          </a:xfrm>
          <a:prstGeom prst="wedgeEllipseCallout">
            <a:avLst>
              <a:gd name="adj1" fmla="val -12301"/>
              <a:gd name="adj2" fmla="val -14198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বুধ গ্রহের কোন উপগ্রহ নেই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Callout 18"/>
          <p:cNvSpPr/>
          <p:nvPr/>
        </p:nvSpPr>
        <p:spPr>
          <a:xfrm flipH="1">
            <a:off x="0" y="4953000"/>
            <a:ext cx="2743200" cy="1219200"/>
          </a:xfrm>
          <a:prstGeom prst="wedgeEllipseCallout">
            <a:avLst>
              <a:gd name="adj1" fmla="val -69488"/>
              <a:gd name="adj2" fmla="val -8791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বুধ গ্রহের কোন বায়ুমন্ডল নেই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Callout 19"/>
          <p:cNvSpPr/>
          <p:nvPr/>
        </p:nvSpPr>
        <p:spPr>
          <a:xfrm flipH="1">
            <a:off x="6934200" y="2667000"/>
            <a:ext cx="2209800" cy="1219200"/>
          </a:xfrm>
          <a:prstGeom prst="wedgeEllipseCallout">
            <a:avLst>
              <a:gd name="adj1" fmla="val 80365"/>
              <a:gd name="adj2" fmla="val 5740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 গ্রহে ৮৮ দিনে এক বছর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5288902" y="5791200"/>
            <a:ext cx="3626498" cy="1066800"/>
          </a:xfrm>
          <a:prstGeom prst="wedgeEllipseCallout">
            <a:avLst>
              <a:gd name="adj1" fmla="val -47842"/>
              <a:gd name="adj2" fmla="val -128904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বুধের একদিন সমান আমাদের </a:t>
            </a:r>
          </a:p>
          <a:p>
            <a:pPr algn="ctr"/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৫৮ দিন ১৭ ঘন্টা</a:t>
            </a:r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352800" y="2590800"/>
            <a:ext cx="2514600" cy="2133600"/>
          </a:xfrm>
          <a:prstGeom prst="ellipse">
            <a:avLst/>
          </a:prstGeom>
          <a:noFill/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58 -0.23306 C 0.0092 -0.23306 0.07083 -0.16439 0.07083 -0.07768 C 0.07083 0.00717 0.0092 0.07769 -0.06458 0.07769 C -0.13976 0.07769 -0.2 0.00717 -0.2 -0.07768 C -0.2 -0.16439 -0.13976 -0.23306 -0.06458 -0.23306 Z " pathEditMode="relative" rAng="0" ptsTypes="fffff">
                                      <p:cBhvr>
                                        <p:cTn id="6" dur="3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  <p:bldP spid="17" grpId="0" animBg="1"/>
      <p:bldP spid="15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362200" y="1752600"/>
            <a:ext cx="4495800" cy="3352800"/>
          </a:xfrm>
          <a:prstGeom prst="ellipse">
            <a:avLst/>
          </a:prstGeom>
          <a:noFill/>
          <a:ln w="444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Callout 17"/>
          <p:cNvSpPr/>
          <p:nvPr/>
        </p:nvSpPr>
        <p:spPr>
          <a:xfrm>
            <a:off x="152400" y="304800"/>
            <a:ext cx="2743200" cy="1066800"/>
          </a:xfrm>
          <a:prstGeom prst="wedgeEllipseCallout">
            <a:avLst>
              <a:gd name="adj1" fmla="val 54989"/>
              <a:gd name="adj2" fmla="val 13052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সৌরজগতের দ্বিতীয় ক্ষুদ্রতম গ্রহ</a:t>
            </a:r>
            <a:endParaRPr lang="en-US" sz="24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Callout 18"/>
          <p:cNvSpPr/>
          <p:nvPr/>
        </p:nvSpPr>
        <p:spPr>
          <a:xfrm rot="21023447">
            <a:off x="76200" y="5181600"/>
            <a:ext cx="3124200" cy="1219200"/>
          </a:xfrm>
          <a:prstGeom prst="wedgeEllipseCallout">
            <a:avLst>
              <a:gd name="adj1" fmla="val 39218"/>
              <a:gd name="adj2" fmla="val -11294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গ্রহটি ভোরে শুকতারা সন্ধায় সন্ধাতারা বলে</a:t>
            </a:r>
            <a:endParaRPr lang="en-US" sz="2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505200" y="2514600"/>
            <a:ext cx="2362200" cy="2133600"/>
            <a:chOff x="1066800" y="1676401"/>
            <a:chExt cx="1911386" cy="1676400"/>
          </a:xfrm>
        </p:grpSpPr>
        <p:pic>
          <p:nvPicPr>
            <p:cNvPr id="22" name="Picture 21" descr="Su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1676401"/>
              <a:ext cx="1911386" cy="1676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" name="Oval 22"/>
            <p:cNvSpPr/>
            <p:nvPr/>
          </p:nvSpPr>
          <p:spPr>
            <a:xfrm>
              <a:off x="1524000" y="2057400"/>
              <a:ext cx="838200" cy="762000"/>
            </a:xfrm>
            <a:prstGeom prst="ellipse">
              <a:avLst/>
            </a:prstGeom>
            <a:solidFill>
              <a:srgbClr val="FA060C"/>
            </a:solidFill>
            <a:ln>
              <a:noFill/>
            </a:ln>
            <a:effectLst>
              <a:glow rad="2286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সুর্য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 rot="19922621">
            <a:off x="4953000" y="3855155"/>
            <a:ext cx="533400" cy="3048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1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বুধ</a:t>
            </a:r>
          </a:p>
          <a:p>
            <a:pPr algn="ctr"/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 rot="1233592">
            <a:off x="5736158" y="3048000"/>
            <a:ext cx="685800" cy="533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শুক্র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Callout 25"/>
          <p:cNvSpPr/>
          <p:nvPr/>
        </p:nvSpPr>
        <p:spPr>
          <a:xfrm rot="3820597">
            <a:off x="6560560" y="2418326"/>
            <a:ext cx="3483970" cy="1329647"/>
          </a:xfrm>
          <a:prstGeom prst="wedgeEllipseCallout">
            <a:avLst>
              <a:gd name="adj1" fmla="val 2487"/>
              <a:gd name="adj2" fmla="val 11236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সুর্যে চারপাশে ঘুরতে এর সময় লাগে ২২৫ দিন</a:t>
            </a:r>
            <a:endParaRPr lang="en-US" sz="2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00400" y="2286000"/>
            <a:ext cx="2895600" cy="2362200"/>
          </a:xfrm>
          <a:prstGeom prst="ellipse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57600" y="2667000"/>
            <a:ext cx="1905000" cy="1600200"/>
          </a:xfrm>
          <a:prstGeom prst="ellipse">
            <a:avLst/>
          </a:prstGeom>
          <a:noFill/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Callout 15"/>
          <p:cNvSpPr/>
          <p:nvPr/>
        </p:nvSpPr>
        <p:spPr>
          <a:xfrm>
            <a:off x="5638800" y="228600"/>
            <a:ext cx="3352800" cy="990600"/>
          </a:xfrm>
          <a:prstGeom prst="wedgeEllipseCallout">
            <a:avLst>
              <a:gd name="adj1" fmla="val -37649"/>
              <a:gd name="adj2" fmla="val 14389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সুর্য থেকে এর গড় দুরুত্ব</a:t>
            </a:r>
            <a:r>
              <a:rPr lang="en-US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10.8 </a:t>
            </a:r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কোটি কি: মি:</a:t>
            </a:r>
            <a:endParaRPr lang="en-US" sz="2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Callout 16"/>
          <p:cNvSpPr/>
          <p:nvPr/>
        </p:nvSpPr>
        <p:spPr>
          <a:xfrm rot="20997477">
            <a:off x="5798238" y="5409581"/>
            <a:ext cx="3200400" cy="1071332"/>
          </a:xfrm>
          <a:prstGeom prst="wedgeEllipseCallout">
            <a:avLst>
              <a:gd name="adj1" fmla="val -23497"/>
              <a:gd name="adj2" fmla="val -14788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পৃথিবী থেকে এর দুরুত্ব</a:t>
            </a:r>
            <a:r>
              <a:rPr lang="en-US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৪.৩</a:t>
            </a:r>
            <a:r>
              <a:rPr lang="en-US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কোটি কি: মি:</a:t>
            </a:r>
            <a:endParaRPr lang="en-US" sz="2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Callout 26"/>
          <p:cNvSpPr/>
          <p:nvPr/>
        </p:nvSpPr>
        <p:spPr>
          <a:xfrm flipH="1">
            <a:off x="3124200" y="5638800"/>
            <a:ext cx="2590800" cy="1066800"/>
          </a:xfrm>
          <a:prstGeom prst="wedgeEllipseCallout">
            <a:avLst>
              <a:gd name="adj1" fmla="val -5996"/>
              <a:gd name="adj2" fmla="val -9624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শুক্র গ্রহের  বায়ুমন্ডল আছে</a:t>
            </a:r>
            <a:endParaRPr lang="en-US" sz="2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Callout 27"/>
          <p:cNvSpPr/>
          <p:nvPr/>
        </p:nvSpPr>
        <p:spPr>
          <a:xfrm flipH="1">
            <a:off x="3048002" y="254541"/>
            <a:ext cx="2514598" cy="874105"/>
          </a:xfrm>
          <a:prstGeom prst="wedgeEllipseCallout">
            <a:avLst>
              <a:gd name="adj1" fmla="val -3812"/>
              <a:gd name="adj2" fmla="val 12223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শুক্র গ্রহের কোন উপগ্রহ নেই</a:t>
            </a:r>
            <a:endParaRPr lang="en-US" sz="2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Callout 28"/>
          <p:cNvSpPr/>
          <p:nvPr/>
        </p:nvSpPr>
        <p:spPr>
          <a:xfrm rot="4044238" flipH="1">
            <a:off x="-650940" y="2787417"/>
            <a:ext cx="3241410" cy="1192589"/>
          </a:xfrm>
          <a:prstGeom prst="wedgeEllipseCallout">
            <a:avLst>
              <a:gd name="adj1" fmla="val -5741"/>
              <a:gd name="adj2" fmla="val -12949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শুক্র গ্রহে অক্রিজেন নেই কিন্তু  কার্বন ডাইঅক্রাইড গ্যাস প্রায় শতকরা ৯৬ ভাগ</a:t>
            </a:r>
            <a:endParaRPr lang="en-US" sz="20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600200" y="1143000"/>
            <a:ext cx="1295400" cy="1219200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8" idx="8"/>
          </p:cNvCxnSpPr>
          <p:nvPr/>
        </p:nvCxnSpPr>
        <p:spPr>
          <a:xfrm rot="16200000" flipH="1">
            <a:off x="3987574" y="1346429"/>
            <a:ext cx="769410" cy="57755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2" idx="7"/>
          </p:cNvCxnSpPr>
          <p:nvPr/>
        </p:nvCxnSpPr>
        <p:spPr>
          <a:xfrm rot="5400000">
            <a:off x="6169001" y="1021207"/>
            <a:ext cx="1253004" cy="1191795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6858000" y="3162298"/>
            <a:ext cx="1219200" cy="114300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1371600" y="3200401"/>
            <a:ext cx="990602" cy="76205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 flipV="1">
            <a:off x="1676400" y="4495800"/>
            <a:ext cx="1219200" cy="914400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419600" y="5126598"/>
            <a:ext cx="0" cy="740802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12" idx="5"/>
          </p:cNvCxnSpPr>
          <p:nvPr/>
        </p:nvCxnSpPr>
        <p:spPr>
          <a:xfrm rot="10800000">
            <a:off x="6199606" y="4614394"/>
            <a:ext cx="1115595" cy="102440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6 -0.14982 C -0.06979 -0.14982 0.00191 -0.07329 0.00191 0.0222 C 0.00191 0.11654 -0.06979 0.19422 -0.1566 0.19422 C -0.24427 0.19422 -0.31476 0.11654 -0.31476 0.0222 C -0.31476 -0.07329 -0.24427 -0.14982 -0.1566 -0.14982 Z " pathEditMode="relative" rAng="0" ptsTypes="fffff">
                                      <p:cBhvr>
                                        <p:cTn id="6" dur="2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5" grpId="0" animBg="1"/>
      <p:bldP spid="26" grpId="0"/>
      <p:bldP spid="16" grpId="0"/>
      <p:bldP spid="17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u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289" y="838200"/>
            <a:ext cx="6729046" cy="556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Connector 3"/>
          <p:cNvSpPr/>
          <p:nvPr/>
        </p:nvSpPr>
        <p:spPr>
          <a:xfrm>
            <a:off x="4114800" y="2590800"/>
            <a:ext cx="1524000" cy="13716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সুর্য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09800" y="1828800"/>
            <a:ext cx="838200" cy="2819400"/>
            <a:chOff x="838200" y="228600"/>
            <a:chExt cx="838200" cy="2819400"/>
          </a:xfrm>
        </p:grpSpPr>
        <p:sp>
          <p:nvSpPr>
            <p:cNvPr id="7" name="Flowchart: Connector 6"/>
            <p:cNvSpPr/>
            <p:nvPr/>
          </p:nvSpPr>
          <p:spPr>
            <a:xfrm>
              <a:off x="914400" y="1676400"/>
              <a:ext cx="762000" cy="685800"/>
            </a:xfrm>
            <a:prstGeom prst="flowChartConnector">
              <a:avLst/>
            </a:prstGeom>
            <a:solidFill>
              <a:schemeClr val="tx2">
                <a:lumMod val="40000"/>
                <a:lumOff val="60000"/>
              </a:schemeClr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পৃথিবী</a:t>
              </a:r>
              <a:endParaRPr lang="en-US" sz="1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990600" y="914400"/>
              <a:ext cx="533400" cy="3810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চাঁদ</a:t>
              </a:r>
              <a:endParaRPr lang="en-US" sz="1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228600"/>
              <a:ext cx="609600" cy="2819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2514600" y="1295400"/>
            <a:ext cx="4800600" cy="4572000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Callout 17"/>
          <p:cNvSpPr/>
          <p:nvPr/>
        </p:nvSpPr>
        <p:spPr>
          <a:xfrm rot="19670021">
            <a:off x="344059" y="292556"/>
            <a:ext cx="3124200" cy="1066800"/>
          </a:xfrm>
          <a:prstGeom prst="wedgeEllipseCallout">
            <a:avLst>
              <a:gd name="adj1" fmla="val 44768"/>
              <a:gd name="adj2" fmla="val 10739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পৃথিবী সুর্যের তৃতীয় নিকটতম গ্রহ</a:t>
            </a:r>
            <a:endParaRPr lang="en-US" sz="24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Callout 19"/>
          <p:cNvSpPr/>
          <p:nvPr/>
        </p:nvSpPr>
        <p:spPr>
          <a:xfrm rot="450919">
            <a:off x="5638800" y="-152400"/>
            <a:ext cx="3124200" cy="1066800"/>
          </a:xfrm>
          <a:prstGeom prst="wedgeEllipseCallout">
            <a:avLst>
              <a:gd name="adj1" fmla="val -43037"/>
              <a:gd name="adj2" fmla="val 8154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পৃথিবীর আয়তন ৫১০,১০০,৪২২ বর্গ কি:মি:</a:t>
            </a:r>
            <a:endParaRPr lang="en-US" sz="20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Callout 23"/>
          <p:cNvSpPr/>
          <p:nvPr/>
        </p:nvSpPr>
        <p:spPr>
          <a:xfrm rot="17880683">
            <a:off x="-926410" y="2131734"/>
            <a:ext cx="3352800" cy="990600"/>
          </a:xfrm>
          <a:prstGeom prst="wedgeEllipseCallout">
            <a:avLst>
              <a:gd name="adj1" fmla="val 5517"/>
              <a:gd name="adj2" fmla="val 107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সুর্য থেকে এর গড় দুরুত্ব</a:t>
            </a:r>
            <a:r>
              <a:rPr lang="en-US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১৫</a:t>
            </a:r>
            <a:r>
              <a:rPr lang="en-US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কোটি কি: মি:</a:t>
            </a:r>
            <a:endParaRPr lang="en-US" sz="2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Callout 24"/>
          <p:cNvSpPr/>
          <p:nvPr/>
        </p:nvSpPr>
        <p:spPr>
          <a:xfrm rot="2509841">
            <a:off x="-517775" y="5260204"/>
            <a:ext cx="3067839" cy="1447800"/>
          </a:xfrm>
          <a:prstGeom prst="wedgeEllipseCallout">
            <a:avLst>
              <a:gd name="adj1" fmla="val 31966"/>
              <a:gd name="adj2" fmla="val -6754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সুর্যে চারপাশে  একবার প্রদক্ষিণ করতে এর সময় লাগে ৩৬৫ দিন ৫ঘন্টা ৪৮ মি: ৪৭ সে:</a:t>
            </a:r>
            <a:endParaRPr lang="en-US" sz="20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Callout 25"/>
          <p:cNvSpPr/>
          <p:nvPr/>
        </p:nvSpPr>
        <p:spPr>
          <a:xfrm flipH="1">
            <a:off x="3276602" y="76201"/>
            <a:ext cx="2514598" cy="685799"/>
          </a:xfrm>
          <a:prstGeom prst="wedgeEllipseCallout">
            <a:avLst>
              <a:gd name="adj1" fmla="val -3812"/>
              <a:gd name="adj2" fmla="val 12223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চন্দ্র পৃথিবীর একমাত্র উপগ্রহ</a:t>
            </a:r>
            <a:endParaRPr lang="en-US" sz="2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Callout 26"/>
          <p:cNvSpPr/>
          <p:nvPr/>
        </p:nvSpPr>
        <p:spPr>
          <a:xfrm rot="4275901">
            <a:off x="6776951" y="1724594"/>
            <a:ext cx="3514837" cy="854037"/>
          </a:xfrm>
          <a:prstGeom prst="wedgeEllipseCallout">
            <a:avLst>
              <a:gd name="adj1" fmla="val 5517"/>
              <a:gd name="adj2" fmla="val 107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পৃথিবী থেকে চন্দ্রের গড় দুরুত্ব ৩,৮১,৫০০ কি: মি:</a:t>
            </a:r>
            <a:endParaRPr lang="en-US" sz="2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Callout 27"/>
          <p:cNvSpPr/>
          <p:nvPr/>
        </p:nvSpPr>
        <p:spPr>
          <a:xfrm rot="9115604" flipV="1">
            <a:off x="6558561" y="5406047"/>
            <a:ext cx="2864224" cy="1150479"/>
          </a:xfrm>
          <a:prstGeom prst="wedgeEllipseCallout">
            <a:avLst>
              <a:gd name="adj1" fmla="val 6790"/>
              <a:gd name="adj2" fmla="val -943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u="sng" dirty="0" smtClean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চন্দ্র পৃথিবীকে একবার পরিক্রমণ করতে ২৯ দিন ১২ঘন্টা সময় লাগে</a:t>
            </a:r>
            <a:endParaRPr lang="en-US" sz="20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Callout 28"/>
          <p:cNvSpPr/>
          <p:nvPr/>
        </p:nvSpPr>
        <p:spPr>
          <a:xfrm flipH="1">
            <a:off x="2832876" y="6324600"/>
            <a:ext cx="4467737" cy="625876"/>
          </a:xfrm>
          <a:prstGeom prst="wedgeEllipseCallout">
            <a:avLst>
              <a:gd name="adj1" fmla="val -10970"/>
              <a:gd name="adj2" fmla="val -7914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অক্সিজেনও নাইট্রোজেন আছে</a:t>
            </a:r>
            <a:endParaRPr lang="en-US" sz="2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74584" y="1114128"/>
            <a:ext cx="921016" cy="63847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371600" y="4953000"/>
            <a:ext cx="1001165" cy="59516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066800" y="2590800"/>
            <a:ext cx="921016" cy="63847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4"/>
            <a:endCxn id="26" idx="8"/>
          </p:cNvCxnSpPr>
          <p:nvPr/>
        </p:nvCxnSpPr>
        <p:spPr>
          <a:xfrm>
            <a:off x="4533901" y="762000"/>
            <a:ext cx="95856" cy="49535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7200900" y="4953000"/>
            <a:ext cx="647700" cy="685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705600" y="602656"/>
            <a:ext cx="399402" cy="98310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162800" y="2151612"/>
            <a:ext cx="1014046" cy="210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066744" y="5867400"/>
            <a:ext cx="0" cy="609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0.26104 C 0.38455 -0.26104 0.49583 -0.12278 0.49583 0.04971 C 0.49583 0.22034 0.38455 0.36069 0.25 0.36069 C 0.11337 0.36069 0.00417 0.22034 0.00417 0.04971 C 0.00417 -0.12278 0.11337 -0.26104 0.25 -0.26104 Z " pathEditMode="relative" rAng="0" ptsTypes="fffff">
                                      <p:cBhvr>
                                        <p:cTn id="8" dur="3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429000" y="1447800"/>
            <a:ext cx="2133600" cy="1981200"/>
            <a:chOff x="1066800" y="1676401"/>
            <a:chExt cx="1911386" cy="1676400"/>
          </a:xfrm>
        </p:grpSpPr>
        <p:pic>
          <p:nvPicPr>
            <p:cNvPr id="19" name="Picture 18" descr="Su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1676401"/>
              <a:ext cx="1911386" cy="1676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Oval 19"/>
            <p:cNvSpPr/>
            <p:nvPr/>
          </p:nvSpPr>
          <p:spPr>
            <a:xfrm>
              <a:off x="1612910" y="2074986"/>
              <a:ext cx="633408" cy="568569"/>
            </a:xfrm>
            <a:prstGeom prst="ellipse">
              <a:avLst/>
            </a:prstGeom>
            <a:solidFill>
              <a:srgbClr val="FA060C"/>
            </a:solidFill>
            <a:ln>
              <a:noFill/>
            </a:ln>
            <a:effectLst>
              <a:glow rad="2286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সুর্য</a:t>
              </a:r>
              <a:endPara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4572000" y="2743200"/>
            <a:ext cx="152400" cy="76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4724400" y="1676400"/>
            <a:ext cx="228600" cy="152400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124200" y="2590800"/>
            <a:ext cx="548980" cy="304800"/>
            <a:chOff x="4404020" y="3962400"/>
            <a:chExt cx="548980" cy="304800"/>
          </a:xfrm>
        </p:grpSpPr>
        <p:sp>
          <p:nvSpPr>
            <p:cNvPr id="11" name="Flowchart: Connector 10"/>
            <p:cNvSpPr/>
            <p:nvPr/>
          </p:nvSpPr>
          <p:spPr>
            <a:xfrm>
              <a:off x="4594413" y="3962400"/>
              <a:ext cx="228600" cy="3048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19600" y="4038600"/>
              <a:ext cx="533400" cy="152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4404020" y="4067494"/>
              <a:ext cx="76200" cy="762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3810000" y="1752600"/>
            <a:ext cx="1143000" cy="10668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81400" y="1600200"/>
            <a:ext cx="1600200" cy="13716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76600" y="1295400"/>
            <a:ext cx="2286000" cy="20574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19400" y="838200"/>
            <a:ext cx="3124200" cy="29718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 rot="21105420">
            <a:off x="2813398" y="1369861"/>
            <a:ext cx="390510" cy="689640"/>
            <a:chOff x="609598" y="2057398"/>
            <a:chExt cx="381001" cy="762002"/>
          </a:xfrm>
        </p:grpSpPr>
        <p:sp>
          <p:nvSpPr>
            <p:cNvPr id="7" name="Oval 6"/>
            <p:cNvSpPr/>
            <p:nvPr/>
          </p:nvSpPr>
          <p:spPr>
            <a:xfrm>
              <a:off x="609598" y="2057398"/>
              <a:ext cx="381001" cy="762002"/>
            </a:xfrm>
            <a:prstGeom prst="ellipse">
              <a:avLst/>
            </a:prstGeom>
            <a:solidFill>
              <a:schemeClr val="accent6">
                <a:lumMod val="75000"/>
                <a:alpha val="77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499954" y="2243245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মঙ্গল</a:t>
              </a:r>
              <a:endPara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72000" y="2557046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</a:t>
            </a:r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5800" y="152400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075334">
            <a:off x="3115715" y="2424440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1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1800" y="2514600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চাঁদ</a:t>
            </a:r>
            <a:endParaRPr lang="en-US" sz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0" y="53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429000" y="0"/>
            <a:ext cx="191911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মঙ্গল  গ্রহ </a:t>
            </a:r>
            <a:endParaRPr lang="en-US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219200" y="4038600"/>
            <a:ext cx="6361037" cy="461665"/>
            <a:chOff x="457200" y="4724400"/>
            <a:chExt cx="6361037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457200" y="4724400"/>
              <a:ext cx="6361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</a:rPr>
                <a:t>    </a:t>
              </a:r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সুর্য থেকে দূরত্বের দিক দিয়ে পৃথিবীর পরেই মঙ্গলের আবস্থান।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33400" y="4800600"/>
              <a:ext cx="3048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981200" y="5257800"/>
            <a:ext cx="4921540" cy="461665"/>
            <a:chOff x="457200" y="4724400"/>
            <a:chExt cx="4921540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457200" y="4724400"/>
              <a:ext cx="4921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</a:rPr>
                <a:t>    </a:t>
              </a:r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সুর্য থেকে  গড় দূরত্ব ২২.৮ কোটি কিলোমিটার।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33400" y="4800600"/>
              <a:ext cx="3048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99083" y="5715000"/>
            <a:ext cx="5016117" cy="461665"/>
            <a:chOff x="457200" y="4724400"/>
            <a:chExt cx="5016117" cy="461665"/>
          </a:xfrm>
        </p:grpSpPr>
        <p:sp>
          <p:nvSpPr>
            <p:cNvPr id="38" name="TextBox 37"/>
            <p:cNvSpPr txBox="1"/>
            <p:nvPr/>
          </p:nvSpPr>
          <p:spPr>
            <a:xfrm>
              <a:off x="457200" y="4724400"/>
              <a:ext cx="50161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</a:rPr>
                <a:t>   </a:t>
              </a:r>
              <a:r>
                <a:rPr lang="bn-BD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পৃথিবী থেকে  গড় দূরত্ব ৭.৮ কোটি কিলোমিটার।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33400" y="4800600"/>
              <a:ext cx="3048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88138" y="6172200"/>
            <a:ext cx="4346062" cy="461665"/>
            <a:chOff x="457200" y="4724400"/>
            <a:chExt cx="4346062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457200" y="4724400"/>
              <a:ext cx="4346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</a:rPr>
                <a:t> </a:t>
              </a:r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   মঙ্গল গ্রহের ব্যাস ৬,৭৮৭ কিলোমিটার।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33400" y="4800600"/>
              <a:ext cx="3048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76400" y="4876800"/>
            <a:ext cx="6287299" cy="461665"/>
            <a:chOff x="457200" y="4724400"/>
            <a:chExt cx="6287299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457200" y="4724400"/>
              <a:ext cx="6287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</a:rPr>
                <a:t>    </a:t>
              </a:r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সুর্যকে পরিক্রমণ করতে মঙ্গল গ্রহের সময় লাগে ৬৮৭ দিন।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33400" y="4800600"/>
              <a:ext cx="3048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71600" y="4419600"/>
            <a:ext cx="6718506" cy="461665"/>
            <a:chOff x="457200" y="4724400"/>
            <a:chExt cx="6718506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457200" y="4724400"/>
              <a:ext cx="67185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</a:rPr>
                <a:t>    </a:t>
              </a:r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নিজ অক্ষে একবার আবর্তন করতে সময় লাগে ২৪ ঘন্টা ৩৭ মিনিট।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33400" y="4800600"/>
              <a:ext cx="3048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0.12763 C 0.24427 -0.12763 0.32101 -0.03075 0.32101 0.08878 C 0.32101 0.20763 0.24427 0.3052 0.15 0.3052 C 0.05573 0.3052 -0.02066 0.20763 -0.02066 0.08878 C -0.02066 -0.03075 0.05573 -0.12763 0.15 -0.12763 Z " pathEditMode="relative" rAng="0" ptsTypes="fffff">
                                      <p:cBhvr>
                                        <p:cTn id="6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9000" y="1905000"/>
            <a:ext cx="2133600" cy="1981200"/>
            <a:chOff x="1066800" y="1676401"/>
            <a:chExt cx="1911386" cy="1676400"/>
          </a:xfrm>
        </p:grpSpPr>
        <p:pic>
          <p:nvPicPr>
            <p:cNvPr id="3" name="Picture 2" descr="Su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1676401"/>
              <a:ext cx="1911386" cy="1676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Oval 3"/>
            <p:cNvSpPr/>
            <p:nvPr/>
          </p:nvSpPr>
          <p:spPr>
            <a:xfrm>
              <a:off x="1612910" y="2074986"/>
              <a:ext cx="633408" cy="568569"/>
            </a:xfrm>
            <a:prstGeom prst="ellipse">
              <a:avLst/>
            </a:prstGeom>
            <a:solidFill>
              <a:srgbClr val="FA060C"/>
            </a:solidFill>
            <a:ln>
              <a:noFill/>
            </a:ln>
            <a:effectLst>
              <a:glow rad="2286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b="1" dirty="0" smtClean="0">
                  <a:solidFill>
                    <a:srgbClr val="FFFF00"/>
                  </a:solidFill>
                </a:rPr>
                <a:t>সুর্য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4572000" y="3200400"/>
            <a:ext cx="152400" cy="76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4724400" y="2133600"/>
            <a:ext cx="228600" cy="152400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124200" y="3048000"/>
            <a:ext cx="548980" cy="304800"/>
            <a:chOff x="4404020" y="3962400"/>
            <a:chExt cx="548980" cy="304800"/>
          </a:xfrm>
        </p:grpSpPr>
        <p:sp>
          <p:nvSpPr>
            <p:cNvPr id="8" name="Flowchart: Connector 7"/>
            <p:cNvSpPr/>
            <p:nvPr/>
          </p:nvSpPr>
          <p:spPr>
            <a:xfrm>
              <a:off x="4594413" y="3962400"/>
              <a:ext cx="228600" cy="3048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419600" y="4038600"/>
              <a:ext cx="533400" cy="152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4404020" y="4067494"/>
              <a:ext cx="76200" cy="762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3810000" y="2209800"/>
            <a:ext cx="1143000" cy="10668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81400" y="2057400"/>
            <a:ext cx="1600200" cy="13716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76600" y="1752600"/>
            <a:ext cx="2286000" cy="20574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19400" y="1295400"/>
            <a:ext cx="3124200" cy="29718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 rot="1706969">
            <a:off x="2788276" y="1822140"/>
            <a:ext cx="411170" cy="689640"/>
            <a:chOff x="609598" y="2057398"/>
            <a:chExt cx="381001" cy="762002"/>
          </a:xfrm>
        </p:grpSpPr>
        <p:sp>
          <p:nvSpPr>
            <p:cNvPr id="16" name="Oval 15"/>
            <p:cNvSpPr/>
            <p:nvPr/>
          </p:nvSpPr>
          <p:spPr>
            <a:xfrm>
              <a:off x="609598" y="2057398"/>
              <a:ext cx="381001" cy="762002"/>
            </a:xfrm>
            <a:prstGeom prst="ellipse">
              <a:avLst/>
            </a:prstGeom>
            <a:solidFill>
              <a:schemeClr val="accent6">
                <a:lumMod val="75000"/>
                <a:alpha val="77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99954" y="2243245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মঙ্গল</a:t>
              </a:r>
              <a:endPara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0" y="3014246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</a:t>
            </a:r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198120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075334">
            <a:off x="3115715" y="2881640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1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1800" y="2971800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চাঁদ</a:t>
            </a:r>
            <a:endParaRPr lang="en-US" sz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209800" y="838200"/>
            <a:ext cx="4343400" cy="3962400"/>
          </a:xfrm>
          <a:prstGeom prst="ellipse">
            <a:avLst/>
          </a:prstGeom>
          <a:noFill/>
          <a:ln w="19050" cap="rnd" cmpd="sng">
            <a:solidFill>
              <a:schemeClr val="bg1"/>
            </a:solidFill>
            <a:prstDash val="sysDash"/>
            <a:rou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712477" y="3692794"/>
            <a:ext cx="1007651" cy="803005"/>
            <a:chOff x="5658914" y="3691136"/>
            <a:chExt cx="894286" cy="804664"/>
          </a:xfrm>
        </p:grpSpPr>
        <p:sp>
          <p:nvSpPr>
            <p:cNvPr id="22" name="Oval 21"/>
            <p:cNvSpPr/>
            <p:nvPr/>
          </p:nvSpPr>
          <p:spPr>
            <a:xfrm rot="1884328">
              <a:off x="5696697" y="3691136"/>
              <a:ext cx="856503" cy="80466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2635722">
              <a:off x="5658914" y="3895888"/>
              <a:ext cx="8483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0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বৃহস্পতি</a:t>
              </a:r>
              <a:endPara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429000" y="0"/>
            <a:ext cx="223009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বৃহস্পতি  গ্রহ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11864" y="5101507"/>
            <a:ext cx="3881270" cy="537293"/>
            <a:chOff x="862899" y="4862501"/>
            <a:chExt cx="3925021" cy="551063"/>
          </a:xfrm>
        </p:grpSpPr>
        <p:grpSp>
          <p:nvGrpSpPr>
            <p:cNvPr id="30" name="Group 29"/>
            <p:cNvGrpSpPr/>
            <p:nvPr/>
          </p:nvGrpSpPr>
          <p:grpSpPr>
            <a:xfrm rot="2635722">
              <a:off x="862899" y="4862501"/>
              <a:ext cx="589572" cy="551063"/>
              <a:chOff x="381840" y="507180"/>
              <a:chExt cx="1447800" cy="939012"/>
            </a:xfrm>
          </p:grpSpPr>
          <p:grpSp>
            <p:nvGrpSpPr>
              <p:cNvPr id="31" name="Group 45"/>
              <p:cNvGrpSpPr/>
              <p:nvPr/>
            </p:nvGrpSpPr>
            <p:grpSpPr>
              <a:xfrm>
                <a:off x="381840" y="507180"/>
                <a:ext cx="1447800" cy="939012"/>
                <a:chOff x="381840" y="507180"/>
                <a:chExt cx="1447800" cy="939012"/>
              </a:xfrm>
              <a:solidFill>
                <a:srgbClr val="00B050"/>
              </a:solidFill>
            </p:grpSpPr>
            <p:sp>
              <p:nvSpPr>
                <p:cNvPr id="33" name="Oval 32"/>
                <p:cNvSpPr/>
                <p:nvPr/>
              </p:nvSpPr>
              <p:spPr>
                <a:xfrm>
                  <a:off x="609600" y="533400"/>
                  <a:ext cx="838200" cy="838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381840" y="507180"/>
                  <a:ext cx="1447800" cy="93901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798064" y="599495"/>
                <a:ext cx="453640" cy="786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371600" y="4876800"/>
              <a:ext cx="3416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বৃহস্পতি সৌরজগতের সর্ববৃহৎ গ্রহ।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092801" y="5047901"/>
            <a:ext cx="5127400" cy="536226"/>
            <a:chOff x="839688" y="4859720"/>
            <a:chExt cx="5100791" cy="552203"/>
          </a:xfrm>
        </p:grpSpPr>
        <p:grpSp>
          <p:nvGrpSpPr>
            <p:cNvPr id="38" name="Group 29"/>
            <p:cNvGrpSpPr/>
            <p:nvPr/>
          </p:nvGrpSpPr>
          <p:grpSpPr>
            <a:xfrm rot="2635722">
              <a:off x="839688" y="4859720"/>
              <a:ext cx="589572" cy="552203"/>
              <a:chOff x="337020" y="530935"/>
              <a:chExt cx="1447800" cy="940955"/>
            </a:xfrm>
          </p:grpSpPr>
          <p:grpSp>
            <p:nvGrpSpPr>
              <p:cNvPr id="40" name="Group 45"/>
              <p:cNvGrpSpPr/>
              <p:nvPr/>
            </p:nvGrpSpPr>
            <p:grpSpPr>
              <a:xfrm>
                <a:off x="337020" y="530935"/>
                <a:ext cx="1447800" cy="940955"/>
                <a:chOff x="337020" y="530935"/>
                <a:chExt cx="1447800" cy="940955"/>
              </a:xfrm>
              <a:solidFill>
                <a:srgbClr val="00B050"/>
              </a:solidFill>
            </p:grpSpPr>
            <p:sp>
              <p:nvSpPr>
                <p:cNvPr id="42" name="Oval 41"/>
                <p:cNvSpPr/>
                <p:nvPr/>
              </p:nvSpPr>
              <p:spPr>
                <a:xfrm>
                  <a:off x="609600" y="533400"/>
                  <a:ext cx="838200" cy="838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337020" y="530935"/>
                  <a:ext cx="1447800" cy="940955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798062" y="599493"/>
                <a:ext cx="453640" cy="786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371600" y="4876800"/>
              <a:ext cx="45688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সুর্য থেকে বৃহস্পতি গ্রহের আবস্থান পঞ্চম স্থানে।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56607" y="5715000"/>
            <a:ext cx="3864392" cy="493916"/>
            <a:chOff x="847186" y="4858900"/>
            <a:chExt cx="3868599" cy="500452"/>
          </a:xfrm>
        </p:grpSpPr>
        <p:grpSp>
          <p:nvGrpSpPr>
            <p:cNvPr id="52" name="Group 29"/>
            <p:cNvGrpSpPr/>
            <p:nvPr/>
          </p:nvGrpSpPr>
          <p:grpSpPr>
            <a:xfrm rot="2635722">
              <a:off x="847186" y="4858900"/>
              <a:ext cx="589572" cy="500452"/>
              <a:chOff x="304798" y="533400"/>
              <a:chExt cx="1447800" cy="852771"/>
            </a:xfrm>
          </p:grpSpPr>
          <p:grpSp>
            <p:nvGrpSpPr>
              <p:cNvPr id="54" name="Group 45"/>
              <p:cNvGrpSpPr/>
              <p:nvPr/>
            </p:nvGrpSpPr>
            <p:grpSpPr>
              <a:xfrm>
                <a:off x="304798" y="533400"/>
                <a:ext cx="1447800" cy="841395"/>
                <a:chOff x="304798" y="533400"/>
                <a:chExt cx="1447800" cy="841395"/>
              </a:xfrm>
              <a:solidFill>
                <a:srgbClr val="00B050"/>
              </a:solidFill>
            </p:grpSpPr>
            <p:sp>
              <p:nvSpPr>
                <p:cNvPr id="56" name="Oval 55"/>
                <p:cNvSpPr/>
                <p:nvPr/>
              </p:nvSpPr>
              <p:spPr>
                <a:xfrm>
                  <a:off x="609600" y="533400"/>
                  <a:ext cx="838200" cy="838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304798" y="538432"/>
                  <a:ext cx="1447800" cy="83636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798062" y="599493"/>
                <a:ext cx="453640" cy="786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371600" y="4876800"/>
              <a:ext cx="33441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আয়তন পৃথিবীর প্রায় ১,৩০০ গুণ।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158945" y="6248400"/>
            <a:ext cx="3795818" cy="527690"/>
            <a:chOff x="5100638" y="6094080"/>
            <a:chExt cx="3854125" cy="514179"/>
          </a:xfrm>
        </p:grpSpPr>
        <p:grpSp>
          <p:nvGrpSpPr>
            <p:cNvPr id="59" name="Group 29"/>
            <p:cNvGrpSpPr/>
            <p:nvPr/>
          </p:nvGrpSpPr>
          <p:grpSpPr>
            <a:xfrm rot="2635722">
              <a:off x="5100638" y="6094080"/>
              <a:ext cx="589572" cy="514179"/>
              <a:chOff x="304802" y="533400"/>
              <a:chExt cx="1447800" cy="876161"/>
            </a:xfrm>
          </p:grpSpPr>
          <p:grpSp>
            <p:nvGrpSpPr>
              <p:cNvPr id="61" name="Group 45"/>
              <p:cNvGrpSpPr/>
              <p:nvPr/>
            </p:nvGrpSpPr>
            <p:grpSpPr>
              <a:xfrm>
                <a:off x="304802" y="533400"/>
                <a:ext cx="1447800" cy="876161"/>
                <a:chOff x="304802" y="533400"/>
                <a:chExt cx="1447800" cy="876161"/>
              </a:xfrm>
              <a:solidFill>
                <a:srgbClr val="00B050"/>
              </a:solidFill>
            </p:grpSpPr>
            <p:sp>
              <p:nvSpPr>
                <p:cNvPr id="63" name="Oval 62"/>
                <p:cNvSpPr/>
                <p:nvPr/>
              </p:nvSpPr>
              <p:spPr>
                <a:xfrm>
                  <a:off x="609600" y="533400"/>
                  <a:ext cx="838200" cy="838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304802" y="554060"/>
                  <a:ext cx="1447800" cy="85550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62" name="TextBox 61"/>
              <p:cNvSpPr txBox="1"/>
              <p:nvPr/>
            </p:nvSpPr>
            <p:spPr>
              <a:xfrm>
                <a:off x="798062" y="599493"/>
                <a:ext cx="453640" cy="786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5629814" y="6113900"/>
              <a:ext cx="33249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এর ব্যাস ১,৪২,৮০০ কিলোমিটার।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7047" y="6271018"/>
            <a:ext cx="5074526" cy="510782"/>
            <a:chOff x="852841" y="4841559"/>
            <a:chExt cx="5023518" cy="523391"/>
          </a:xfrm>
        </p:grpSpPr>
        <p:grpSp>
          <p:nvGrpSpPr>
            <p:cNvPr id="67" name="Group 29"/>
            <p:cNvGrpSpPr/>
            <p:nvPr/>
          </p:nvGrpSpPr>
          <p:grpSpPr>
            <a:xfrm rot="2635722">
              <a:off x="852841" y="4841559"/>
              <a:ext cx="589572" cy="523391"/>
              <a:chOff x="304798" y="499966"/>
              <a:chExt cx="1447800" cy="891860"/>
            </a:xfrm>
          </p:grpSpPr>
          <p:grpSp>
            <p:nvGrpSpPr>
              <p:cNvPr id="69" name="Group 45"/>
              <p:cNvGrpSpPr/>
              <p:nvPr/>
            </p:nvGrpSpPr>
            <p:grpSpPr>
              <a:xfrm>
                <a:off x="304798" y="499966"/>
                <a:ext cx="1447800" cy="891860"/>
                <a:chOff x="304798" y="499966"/>
                <a:chExt cx="1447800" cy="891860"/>
              </a:xfrm>
              <a:solidFill>
                <a:srgbClr val="00B050"/>
              </a:solidFill>
            </p:grpSpPr>
            <p:sp>
              <p:nvSpPr>
                <p:cNvPr id="71" name="Oval 70"/>
                <p:cNvSpPr/>
                <p:nvPr/>
              </p:nvSpPr>
              <p:spPr>
                <a:xfrm>
                  <a:off x="609600" y="533400"/>
                  <a:ext cx="838200" cy="838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304798" y="499966"/>
                  <a:ext cx="1447800" cy="89186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798062" y="599493"/>
                <a:ext cx="453640" cy="786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1371600" y="4876800"/>
              <a:ext cx="45047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সুর্য থেকে  গড় দূরত্ব ৭৭.৮ কোটি কিলোমিটার।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159848" y="5689567"/>
            <a:ext cx="4640340" cy="513185"/>
            <a:chOff x="881450" y="4782494"/>
            <a:chExt cx="4574923" cy="582125"/>
          </a:xfrm>
        </p:grpSpPr>
        <p:grpSp>
          <p:nvGrpSpPr>
            <p:cNvPr id="76" name="Group 45"/>
            <p:cNvGrpSpPr/>
            <p:nvPr/>
          </p:nvGrpSpPr>
          <p:grpSpPr>
            <a:xfrm rot="2635722">
              <a:off x="881450" y="4782494"/>
              <a:ext cx="589572" cy="582125"/>
              <a:chOff x="304800" y="379657"/>
              <a:chExt cx="1447800" cy="991943"/>
            </a:xfrm>
            <a:solidFill>
              <a:srgbClr val="00B050"/>
            </a:solidFill>
          </p:grpSpPr>
          <p:sp>
            <p:nvSpPr>
              <p:cNvPr id="78" name="Oval 77"/>
              <p:cNvSpPr/>
              <p:nvPr/>
            </p:nvSpPr>
            <p:spPr>
              <a:xfrm>
                <a:off x="609600" y="533400"/>
                <a:ext cx="838200" cy="8382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04800" y="379657"/>
                <a:ext cx="1447800" cy="98486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1371600" y="4876800"/>
              <a:ext cx="4084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 ১২ বছরে এক বার সুর্যকে পারক্রমণ করে।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 rot="3163785">
            <a:off x="6482817" y="1958005"/>
            <a:ext cx="2668413" cy="510658"/>
            <a:chOff x="19830" y="1014023"/>
            <a:chExt cx="2668413" cy="540988"/>
          </a:xfrm>
        </p:grpSpPr>
        <p:sp>
          <p:nvSpPr>
            <p:cNvPr id="81" name="Rectangle 80"/>
            <p:cNvSpPr/>
            <p:nvPr/>
          </p:nvSpPr>
          <p:spPr>
            <a:xfrm rot="21524590">
              <a:off x="135941" y="1041450"/>
              <a:ext cx="25523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  ১৬ টি উপগ্রহ আছে। 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85" name="Group 29"/>
            <p:cNvGrpSpPr/>
            <p:nvPr/>
          </p:nvGrpSpPr>
          <p:grpSpPr>
            <a:xfrm rot="2635722">
              <a:off x="19830" y="1014023"/>
              <a:ext cx="564302" cy="540988"/>
              <a:chOff x="366853" y="503542"/>
              <a:chExt cx="1385745" cy="921845"/>
            </a:xfrm>
          </p:grpSpPr>
          <p:grpSp>
            <p:nvGrpSpPr>
              <p:cNvPr id="86" name="Group 45"/>
              <p:cNvGrpSpPr/>
              <p:nvPr/>
            </p:nvGrpSpPr>
            <p:grpSpPr>
              <a:xfrm>
                <a:off x="366853" y="503542"/>
                <a:ext cx="1385745" cy="921845"/>
                <a:chOff x="366853" y="503542"/>
                <a:chExt cx="1385745" cy="921845"/>
              </a:xfrm>
              <a:solidFill>
                <a:srgbClr val="00B050"/>
              </a:solidFill>
            </p:grpSpPr>
            <p:sp>
              <p:nvSpPr>
                <p:cNvPr id="88" name="Oval 87"/>
                <p:cNvSpPr/>
                <p:nvPr/>
              </p:nvSpPr>
              <p:spPr>
                <a:xfrm>
                  <a:off x="609600" y="533400"/>
                  <a:ext cx="838200" cy="838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366853" y="503542"/>
                  <a:ext cx="1385745" cy="921845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87" name="TextBox 86"/>
              <p:cNvSpPr txBox="1"/>
              <p:nvPr/>
            </p:nvSpPr>
            <p:spPr>
              <a:xfrm>
                <a:off x="798062" y="599493"/>
                <a:ext cx="453640" cy="786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 rot="17790819">
            <a:off x="-1033537" y="1716752"/>
            <a:ext cx="4274770" cy="1356452"/>
            <a:chOff x="381000" y="2514600"/>
            <a:chExt cx="4267200" cy="1384995"/>
          </a:xfrm>
        </p:grpSpPr>
        <p:sp>
          <p:nvSpPr>
            <p:cNvPr id="92" name="Rectangle 91"/>
            <p:cNvSpPr/>
            <p:nvPr/>
          </p:nvSpPr>
          <p:spPr>
            <a:xfrm>
              <a:off x="381000" y="2514600"/>
              <a:ext cx="42672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        </a:t>
              </a:r>
            </a:p>
            <a:p>
              <a:r>
                <a:rPr lang="bn-BD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     নিজ অক্ষে এক বার আবর্তন করতে সময় লাগে ৯ ঘন্টা ৫৩ মিনিট।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3" name="Group 29"/>
            <p:cNvGrpSpPr/>
            <p:nvPr/>
          </p:nvGrpSpPr>
          <p:grpSpPr>
            <a:xfrm rot="2635722">
              <a:off x="565270" y="2887176"/>
              <a:ext cx="589572" cy="513537"/>
              <a:chOff x="97485" y="518438"/>
              <a:chExt cx="1447800" cy="875069"/>
            </a:xfrm>
          </p:grpSpPr>
          <p:grpSp>
            <p:nvGrpSpPr>
              <p:cNvPr id="94" name="Group 45"/>
              <p:cNvGrpSpPr/>
              <p:nvPr/>
            </p:nvGrpSpPr>
            <p:grpSpPr>
              <a:xfrm>
                <a:off x="97485" y="518438"/>
                <a:ext cx="1447800" cy="875069"/>
                <a:chOff x="97485" y="518438"/>
                <a:chExt cx="1447800" cy="875069"/>
              </a:xfrm>
              <a:solidFill>
                <a:srgbClr val="00B050"/>
              </a:solidFill>
            </p:grpSpPr>
            <p:sp>
              <p:nvSpPr>
                <p:cNvPr id="96" name="Oval 95"/>
                <p:cNvSpPr/>
                <p:nvPr/>
              </p:nvSpPr>
              <p:spPr>
                <a:xfrm>
                  <a:off x="609600" y="533400"/>
                  <a:ext cx="838200" cy="838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97485" y="518438"/>
                  <a:ext cx="1447800" cy="875069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798062" y="599492"/>
                <a:ext cx="453640" cy="786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12 -0.47399 C -0.07101 -0.47399 0.04062 -0.34497 0.04062 -0.18543 C 0.04062 -0.02636 -0.07101 0.10312 -0.20712 0.10312 C -0.3441 0.10312 -0.45469 -0.02636 -0.45469 -0.18543 C -0.45469 -0.34497 -0.3441 -0.47399 -0.20712 -0.47399 Z " pathEditMode="relative" rAng="0" ptsTypes="fffff">
                                      <p:cBhvr>
                                        <p:cTn id="6" dur="2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9000" y="2438400"/>
            <a:ext cx="2133600" cy="1981200"/>
            <a:chOff x="1066800" y="1676401"/>
            <a:chExt cx="1911386" cy="1676400"/>
          </a:xfrm>
        </p:grpSpPr>
        <p:pic>
          <p:nvPicPr>
            <p:cNvPr id="3" name="Picture 2" descr="Su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1676401"/>
              <a:ext cx="1911386" cy="1676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Oval 3"/>
            <p:cNvSpPr/>
            <p:nvPr/>
          </p:nvSpPr>
          <p:spPr>
            <a:xfrm>
              <a:off x="1612910" y="2074986"/>
              <a:ext cx="633408" cy="568569"/>
            </a:xfrm>
            <a:prstGeom prst="ellipse">
              <a:avLst/>
            </a:prstGeom>
            <a:solidFill>
              <a:srgbClr val="FA060C"/>
            </a:solidFill>
            <a:ln>
              <a:noFill/>
            </a:ln>
            <a:effectLst>
              <a:glow rad="2286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b="1" dirty="0" smtClean="0">
                  <a:solidFill>
                    <a:srgbClr val="FFFF00"/>
                  </a:solidFill>
                </a:rPr>
                <a:t>সুর্য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4572000" y="3733800"/>
            <a:ext cx="152400" cy="76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4724400" y="2667000"/>
            <a:ext cx="228600" cy="152400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124200" y="3581400"/>
            <a:ext cx="548980" cy="304800"/>
            <a:chOff x="4404020" y="3962400"/>
            <a:chExt cx="548980" cy="304800"/>
          </a:xfrm>
        </p:grpSpPr>
        <p:sp>
          <p:nvSpPr>
            <p:cNvPr id="8" name="Flowchart: Connector 7"/>
            <p:cNvSpPr/>
            <p:nvPr/>
          </p:nvSpPr>
          <p:spPr>
            <a:xfrm>
              <a:off x="4594413" y="3962400"/>
              <a:ext cx="228600" cy="3048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419600" y="4038600"/>
              <a:ext cx="533400" cy="152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4404020" y="4067494"/>
              <a:ext cx="76200" cy="762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3810000" y="2743200"/>
            <a:ext cx="1143000" cy="10668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81400" y="2590800"/>
            <a:ext cx="1600200" cy="13716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76600" y="2286000"/>
            <a:ext cx="2286000" cy="20574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19400" y="1828800"/>
            <a:ext cx="3124200" cy="29718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 rot="1706969">
            <a:off x="2788276" y="2355540"/>
            <a:ext cx="411170" cy="689640"/>
            <a:chOff x="609598" y="2057398"/>
            <a:chExt cx="381001" cy="762002"/>
          </a:xfrm>
        </p:grpSpPr>
        <p:sp>
          <p:nvSpPr>
            <p:cNvPr id="16" name="Oval 15"/>
            <p:cNvSpPr/>
            <p:nvPr/>
          </p:nvSpPr>
          <p:spPr>
            <a:xfrm>
              <a:off x="609598" y="2057398"/>
              <a:ext cx="381001" cy="762002"/>
            </a:xfrm>
            <a:prstGeom prst="ellipse">
              <a:avLst/>
            </a:prstGeom>
            <a:solidFill>
              <a:schemeClr val="accent6">
                <a:lumMod val="75000"/>
                <a:alpha val="77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99954" y="2243245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মঙ্গল</a:t>
              </a:r>
              <a:endPara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0" y="3547646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বুধ</a:t>
            </a:r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251460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075334">
            <a:off x="3115715" y="3415040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1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1800" y="3505200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চাঁদ</a:t>
            </a:r>
            <a:endParaRPr lang="en-US" sz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676400" y="838200"/>
            <a:ext cx="5562600" cy="5105400"/>
          </a:xfrm>
          <a:prstGeom prst="ellipse">
            <a:avLst/>
          </a:prstGeom>
          <a:noFill/>
          <a:ln w="19050" cmpd="sng">
            <a:solidFill>
              <a:schemeClr val="bg1"/>
            </a:solidFill>
            <a:prstDash val="sysDot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 rot="6905401">
            <a:off x="5472142" y="4347460"/>
            <a:ext cx="795007" cy="74571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 rot="7919421">
            <a:off x="2120133" y="4898098"/>
            <a:ext cx="676788" cy="470198"/>
            <a:chOff x="684255" y="3810000"/>
            <a:chExt cx="676788" cy="470198"/>
          </a:xfrm>
        </p:grpSpPr>
        <p:grpSp>
          <p:nvGrpSpPr>
            <p:cNvPr id="27" name="Group 122"/>
            <p:cNvGrpSpPr/>
            <p:nvPr/>
          </p:nvGrpSpPr>
          <p:grpSpPr>
            <a:xfrm>
              <a:off x="914399" y="3810000"/>
              <a:ext cx="304801" cy="457204"/>
              <a:chOff x="914400" y="3810000"/>
              <a:chExt cx="304801" cy="457204"/>
            </a:xfrm>
          </p:grpSpPr>
          <p:grpSp>
            <p:nvGrpSpPr>
              <p:cNvPr id="29" name="Group 87"/>
              <p:cNvGrpSpPr/>
              <p:nvPr/>
            </p:nvGrpSpPr>
            <p:grpSpPr>
              <a:xfrm>
                <a:off x="914401" y="3962403"/>
                <a:ext cx="237461" cy="304801"/>
                <a:chOff x="1219200" y="3200400"/>
                <a:chExt cx="457201" cy="1066800"/>
              </a:xfrm>
              <a:solidFill>
                <a:schemeClr val="bg1"/>
              </a:solidFill>
            </p:grpSpPr>
            <p:sp>
              <p:nvSpPr>
                <p:cNvPr id="36" name="Flowchart: Connector 35"/>
                <p:cNvSpPr/>
                <p:nvPr/>
              </p:nvSpPr>
              <p:spPr>
                <a:xfrm>
                  <a:off x="1219200" y="3962400"/>
                  <a:ext cx="228600" cy="304800"/>
                </a:xfrm>
                <a:prstGeom prst="flowChartConnector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" name="Straight Connector 36"/>
                <p:cNvCxnSpPr>
                  <a:endCxn id="36" idx="1"/>
                </p:cNvCxnSpPr>
                <p:nvPr/>
              </p:nvCxnSpPr>
              <p:spPr>
                <a:xfrm rot="16200000" flipH="1">
                  <a:off x="832623" y="3586981"/>
                  <a:ext cx="806635" cy="33476"/>
                </a:xfrm>
                <a:prstGeom prst="lin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>
                  <a:off x="1137423" y="3696659"/>
                  <a:ext cx="730435" cy="195120"/>
                </a:xfrm>
                <a:prstGeom prst="lin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870720" y="3625080"/>
                  <a:ext cx="882838" cy="33478"/>
                </a:xfrm>
                <a:prstGeom prst="lin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>
                  <a:endCxn id="36" idx="0"/>
                </p:cNvCxnSpPr>
                <p:nvPr/>
              </p:nvCxnSpPr>
              <p:spPr>
                <a:xfrm rot="5400000">
                  <a:off x="1047750" y="3562350"/>
                  <a:ext cx="685800" cy="114300"/>
                </a:xfrm>
                <a:prstGeom prst="lin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>
                  <a:endCxn id="36" idx="7"/>
                </p:cNvCxnSpPr>
                <p:nvPr/>
              </p:nvCxnSpPr>
              <p:spPr>
                <a:xfrm rot="5400000">
                  <a:off x="1218244" y="3548880"/>
                  <a:ext cx="654235" cy="262078"/>
                </a:xfrm>
                <a:prstGeom prst="lin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5400000">
                  <a:off x="1099320" y="3582358"/>
                  <a:ext cx="730438" cy="118922"/>
                </a:xfrm>
                <a:prstGeom prst="line">
                  <a:avLst/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/>
              <p:cNvCxnSpPr>
                <a:stCxn id="36" idx="1"/>
              </p:cNvCxnSpPr>
              <p:nvPr/>
            </p:nvCxnSpPr>
            <p:spPr>
              <a:xfrm rot="5400000" flipH="1" flipV="1">
                <a:off x="922162" y="3895829"/>
                <a:ext cx="306665" cy="28741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877234" y="3923370"/>
                <a:ext cx="379132" cy="15239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8794" y="4009193"/>
                <a:ext cx="457198" cy="5881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762934" y="3961467"/>
                <a:ext cx="379133" cy="762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endCxn id="36" idx="4"/>
              </p:cNvCxnSpPr>
              <p:nvPr/>
            </p:nvCxnSpPr>
            <p:spPr>
              <a:xfrm rot="16200000" flipH="1">
                <a:off x="753584" y="4047018"/>
                <a:ext cx="380999" cy="5936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732319" y="3992084"/>
                <a:ext cx="457198" cy="9303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 rot="11490553">
              <a:off x="684255" y="3941644"/>
              <a:ext cx="6767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1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ধুমকেতু</a:t>
              </a:r>
              <a:endParaRPr lang="en-US" sz="1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3" name="Oval 42"/>
          <p:cNvSpPr/>
          <p:nvPr/>
        </p:nvSpPr>
        <p:spPr>
          <a:xfrm>
            <a:off x="2286000" y="1371600"/>
            <a:ext cx="4267200" cy="3962400"/>
          </a:xfrm>
          <a:prstGeom prst="ellipse">
            <a:avLst/>
          </a:prstGeom>
          <a:noFill/>
          <a:ln w="19050" cap="rnd" cmpd="sng">
            <a:solidFill>
              <a:schemeClr val="bg1"/>
            </a:solidFill>
            <a:prstDash val="sysDash"/>
            <a:rou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6003839" y="1211937"/>
            <a:ext cx="744077" cy="643894"/>
            <a:chOff x="6997174" y="4895782"/>
            <a:chExt cx="809090" cy="773747"/>
          </a:xfrm>
          <a:solidFill>
            <a:srgbClr val="FFFF00"/>
          </a:solidFill>
        </p:grpSpPr>
        <p:sp>
          <p:nvSpPr>
            <p:cNvPr id="47" name="Oval 46"/>
            <p:cNvSpPr/>
            <p:nvPr/>
          </p:nvSpPr>
          <p:spPr>
            <a:xfrm rot="2635722">
              <a:off x="7191909" y="4895782"/>
              <a:ext cx="468421" cy="77374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4"/>
            <p:cNvSpPr/>
            <p:nvPr/>
          </p:nvSpPr>
          <p:spPr>
            <a:xfrm rot="2635722">
              <a:off x="6997174" y="5096963"/>
              <a:ext cx="809090" cy="42204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শনি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 rot="2635722">
            <a:off x="5388883" y="4532963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বৃহস্পতি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29000" y="0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শনি গ্রহ </a:t>
            </a:r>
            <a:endParaRPr lang="en-US" sz="4000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54" name="Group 53"/>
          <p:cNvGrpSpPr/>
          <p:nvPr/>
        </p:nvGrpSpPr>
        <p:grpSpPr>
          <a:xfrm rot="4278521">
            <a:off x="6434683" y="4026227"/>
            <a:ext cx="3683649" cy="461665"/>
            <a:chOff x="152400" y="6167735"/>
            <a:chExt cx="3683649" cy="461665"/>
          </a:xfrm>
        </p:grpSpPr>
        <p:sp>
          <p:nvSpPr>
            <p:cNvPr id="50" name="Rectangle 49"/>
            <p:cNvSpPr/>
            <p:nvPr/>
          </p:nvSpPr>
          <p:spPr>
            <a:xfrm>
              <a:off x="658576" y="6167735"/>
              <a:ext cx="31774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সৌরজগতের দ্বিতীয় বৃহত্তম গ্রহ।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 rot="3928366">
              <a:off x="252541" y="6072059"/>
              <a:ext cx="409319" cy="609601"/>
              <a:chOff x="2016273" y="2033220"/>
              <a:chExt cx="409320" cy="609600"/>
            </a:xfrm>
          </p:grpSpPr>
          <p:sp>
            <p:nvSpPr>
              <p:cNvPr id="52" name="Flowchart: Connector 51"/>
              <p:cNvSpPr/>
              <p:nvPr/>
            </p:nvSpPr>
            <p:spPr>
              <a:xfrm rot="1505401">
                <a:off x="2016273" y="2033220"/>
                <a:ext cx="381000" cy="60960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 rot="18785725">
                <a:off x="2009934" y="2137613"/>
                <a:ext cx="461985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শনি</a:t>
                </a:r>
                <a:endParaRPr lang="en-US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4038600" y="6172200"/>
            <a:ext cx="4557285" cy="461665"/>
            <a:chOff x="152400" y="6167735"/>
            <a:chExt cx="4557285" cy="461665"/>
          </a:xfrm>
        </p:grpSpPr>
        <p:sp>
          <p:nvSpPr>
            <p:cNvPr id="56" name="Rectangle 55"/>
            <p:cNvSpPr/>
            <p:nvPr/>
          </p:nvSpPr>
          <p:spPr>
            <a:xfrm>
              <a:off x="658576" y="6167735"/>
              <a:ext cx="40511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দুরত্ব সুর্য থেকে ১৪৩ কোটি কিলোমিটার।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7" name="Group 50"/>
            <p:cNvGrpSpPr/>
            <p:nvPr/>
          </p:nvGrpSpPr>
          <p:grpSpPr>
            <a:xfrm rot="3928366">
              <a:off x="252541" y="6072059"/>
              <a:ext cx="409319" cy="609601"/>
              <a:chOff x="2016273" y="2033220"/>
              <a:chExt cx="409320" cy="609600"/>
            </a:xfrm>
          </p:grpSpPr>
          <p:sp>
            <p:nvSpPr>
              <p:cNvPr id="58" name="Flowchart: Connector 57"/>
              <p:cNvSpPr/>
              <p:nvPr/>
            </p:nvSpPr>
            <p:spPr>
              <a:xfrm rot="1505401">
                <a:off x="2016273" y="2033220"/>
                <a:ext cx="381000" cy="60960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18785725">
                <a:off x="1958638" y="2137612"/>
                <a:ext cx="564577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শনির</a:t>
                </a:r>
                <a:endParaRPr lang="en-US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100141" y="241423"/>
            <a:ext cx="1525391" cy="2880917"/>
            <a:chOff x="100141" y="241423"/>
            <a:chExt cx="1525391" cy="2880917"/>
          </a:xfrm>
        </p:grpSpPr>
        <p:sp>
          <p:nvSpPr>
            <p:cNvPr id="60" name="Rectangle 59"/>
            <p:cNvSpPr/>
            <p:nvPr/>
          </p:nvSpPr>
          <p:spPr>
            <a:xfrm rot="18568648">
              <a:off x="-230425" y="1266383"/>
              <a:ext cx="288091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   সুর্যকে প্রদক্ষিণ করতে </a:t>
              </a:r>
            </a:p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সময় লাগে ২৯ বছর ৫ মাস। 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 rot="280949">
              <a:off x="100141" y="2185859"/>
              <a:ext cx="409319" cy="609601"/>
              <a:chOff x="2016273" y="2033220"/>
              <a:chExt cx="409320" cy="609600"/>
            </a:xfrm>
          </p:grpSpPr>
          <p:sp>
            <p:nvSpPr>
              <p:cNvPr id="62" name="Flowchart: Connector 61"/>
              <p:cNvSpPr/>
              <p:nvPr/>
            </p:nvSpPr>
            <p:spPr>
              <a:xfrm rot="1505401">
                <a:off x="2016273" y="2033220"/>
                <a:ext cx="381000" cy="60960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rot="18785725">
                <a:off x="1958638" y="2137613"/>
                <a:ext cx="564577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শনির</a:t>
                </a:r>
                <a:endParaRPr lang="en-US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 rot="13805380">
            <a:off x="350363" y="2724667"/>
            <a:ext cx="1135448" cy="3809056"/>
            <a:chOff x="7177530" y="153043"/>
            <a:chExt cx="1135448" cy="3809056"/>
          </a:xfrm>
        </p:grpSpPr>
        <p:sp>
          <p:nvSpPr>
            <p:cNvPr id="66" name="Rectangle 65"/>
            <p:cNvSpPr/>
            <p:nvPr/>
          </p:nvSpPr>
          <p:spPr>
            <a:xfrm rot="3884182">
              <a:off x="6177618" y="1826738"/>
              <a:ext cx="38090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        পৃথিবী থেকে প্রায় ৯ গুণ বড়।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7" name="Group 60"/>
            <p:cNvGrpSpPr/>
            <p:nvPr/>
          </p:nvGrpSpPr>
          <p:grpSpPr>
            <a:xfrm rot="7196483">
              <a:off x="7277671" y="661124"/>
              <a:ext cx="409319" cy="609601"/>
              <a:chOff x="2016273" y="2033220"/>
              <a:chExt cx="409320" cy="609600"/>
            </a:xfrm>
          </p:grpSpPr>
          <p:sp>
            <p:nvSpPr>
              <p:cNvPr id="68" name="Flowchart: Connector 67"/>
              <p:cNvSpPr/>
              <p:nvPr/>
            </p:nvSpPr>
            <p:spPr>
              <a:xfrm rot="1505401">
                <a:off x="2016273" y="2033220"/>
                <a:ext cx="381000" cy="60960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 rot="18785725">
                <a:off x="2009934" y="2137613"/>
                <a:ext cx="461985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শনি</a:t>
                </a:r>
                <a:endParaRPr lang="en-US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7033127" y="221285"/>
            <a:ext cx="1425073" cy="3728906"/>
            <a:chOff x="6761678" y="221285"/>
            <a:chExt cx="1425073" cy="3728906"/>
          </a:xfrm>
        </p:grpSpPr>
        <p:sp>
          <p:nvSpPr>
            <p:cNvPr id="72" name="Rectangle 71"/>
            <p:cNvSpPr/>
            <p:nvPr/>
          </p:nvSpPr>
          <p:spPr>
            <a:xfrm rot="3214268">
              <a:off x="5906800" y="1670239"/>
              <a:ext cx="372890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      নিজ অক্ষে এক বার আবর্তন </a:t>
              </a:r>
            </a:p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করতে সময় লাগে ১০ ঘন্টা ৪০ মিনিট।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73" name="Group 60"/>
            <p:cNvGrpSpPr/>
            <p:nvPr/>
          </p:nvGrpSpPr>
          <p:grpSpPr>
            <a:xfrm rot="6797162">
              <a:off x="6861819" y="537083"/>
              <a:ext cx="409319" cy="609601"/>
              <a:chOff x="2016273" y="2033220"/>
              <a:chExt cx="409320" cy="609600"/>
            </a:xfrm>
          </p:grpSpPr>
          <p:sp>
            <p:nvSpPr>
              <p:cNvPr id="74" name="Flowchart: Connector 73"/>
              <p:cNvSpPr/>
              <p:nvPr/>
            </p:nvSpPr>
            <p:spPr>
              <a:xfrm rot="1505401">
                <a:off x="2016273" y="2033220"/>
                <a:ext cx="381000" cy="60960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 rot="18785725">
                <a:off x="1958638" y="2137613"/>
                <a:ext cx="564577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শনির</a:t>
                </a:r>
                <a:endParaRPr lang="en-US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457200" y="6075849"/>
            <a:ext cx="2737624" cy="489565"/>
            <a:chOff x="671672" y="6075849"/>
            <a:chExt cx="2737624" cy="489565"/>
          </a:xfrm>
        </p:grpSpPr>
        <p:sp>
          <p:nvSpPr>
            <p:cNvPr id="78" name="Rectangle 77"/>
            <p:cNvSpPr/>
            <p:nvPr/>
          </p:nvSpPr>
          <p:spPr>
            <a:xfrm rot="21524590">
              <a:off x="788066" y="6075849"/>
              <a:ext cx="26212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    ২২ টি উপগ্রহ আছে। 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79" name="Group 60"/>
            <p:cNvGrpSpPr/>
            <p:nvPr/>
          </p:nvGrpSpPr>
          <p:grpSpPr>
            <a:xfrm rot="3624400">
              <a:off x="771814" y="6055955"/>
              <a:ext cx="409317" cy="609601"/>
              <a:chOff x="2016273" y="2033220"/>
              <a:chExt cx="409318" cy="609600"/>
            </a:xfrm>
          </p:grpSpPr>
          <p:sp>
            <p:nvSpPr>
              <p:cNvPr id="80" name="Flowchart: Connector 79"/>
              <p:cNvSpPr/>
              <p:nvPr/>
            </p:nvSpPr>
            <p:spPr>
              <a:xfrm rot="1505401">
                <a:off x="2016273" y="2033220"/>
                <a:ext cx="381000" cy="60960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 rot="18785725">
                <a:off x="1958636" y="2137615"/>
                <a:ext cx="564577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শনির</a:t>
                </a:r>
                <a:endParaRPr lang="en-US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4 -0.62543 C 0.38698 -0.62543 0.52483 -0.45896 0.52483 -0.25387 C 0.52483 -0.04878 0.38698 0.11815 0.2184 0.11815 C 0.04965 0.11815 -0.08733 -0.04878 -0.08733 -0.25387 C -0.08733 -0.45896 0.04965 -0.62543 0.2184 -0.62543 Z " pathEditMode="relative" rAng="0" ptsTypes="fffff">
                                      <p:cBhvr>
                                        <p:cTn id="6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989 -0.10127 C -0.0408 -0.10127 0.09705 0.06497 0.09705 0.27075 C 0.09705 0.47538 -0.0408 0.64231 -0.20989 0.64231 C -0.37916 0.64231 -0.51684 0.47538 -0.51684 0.27075 C -0.51684 0.06497 -0.37916 -0.10127 -0.20989 -0.10127 Z " pathEditMode="relative" rAng="0" ptsTypes="fffff">
                                      <p:cBhvr>
                                        <p:cTn id="8" dur="3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5468" y="1752600"/>
            <a:ext cx="518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তোমার বই খোল</a:t>
            </a:r>
          </a:p>
          <a:p>
            <a:pPr algn="ctr"/>
            <a:r>
              <a:rPr lang="bn-BD" sz="7200" b="1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পৃষ্ঠা </a:t>
            </a:r>
            <a:r>
              <a:rPr lang="bn-BD" sz="7200" b="1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৪৯</a:t>
            </a:r>
            <a:r>
              <a:rPr lang="bn-BD" sz="7200" b="1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7200" b="1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৫২ পর্যন্ত </a:t>
            </a:r>
            <a:r>
              <a:rPr lang="bn-BD" sz="7200" b="1" dirty="0" smtClean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নিরবে পড়।</a:t>
            </a:r>
            <a:endParaRPr lang="en-US" sz="7200" b="1" dirty="0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e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3263068" cy="42852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ectangle 3"/>
          <p:cNvSpPr/>
          <p:nvPr/>
        </p:nvSpPr>
        <p:spPr>
          <a:xfrm>
            <a:off x="3276600" y="152400"/>
            <a:ext cx="4572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bn-BD" sz="8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নীরব পাঠ </a:t>
            </a:r>
            <a:endParaRPr lang="en-US" sz="8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8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971800" y="76200"/>
            <a:ext cx="2218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u="sng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ontent Placeholder 10"/>
          <p:cNvSpPr txBox="1">
            <a:spLocks/>
          </p:cNvSpPr>
          <p:nvPr/>
        </p:nvSpPr>
        <p:spPr>
          <a:xfrm>
            <a:off x="1003299" y="1752600"/>
            <a:ext cx="3487381" cy="3962400"/>
          </a:xfrm>
          <a:prstGeom prst="rect">
            <a:avLst/>
          </a:prstGeom>
          <a:ln w="107950" cmpd="tri">
            <a:solidFill>
              <a:srgbClr val="C00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8" name="Content Placeholder 12"/>
          <p:cNvSpPr txBox="1">
            <a:spLocks/>
          </p:cNvSpPr>
          <p:nvPr/>
        </p:nvSpPr>
        <p:spPr>
          <a:xfrm>
            <a:off x="4584700" y="1752600"/>
            <a:ext cx="3335911" cy="3962400"/>
          </a:xfrm>
          <a:prstGeom prst="rect">
            <a:avLst/>
          </a:prstGeom>
          <a:ln w="107950" cmpd="tri">
            <a:solidFill>
              <a:srgbClr val="C00000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cs typeface="SolaimanLipi" pitchFamily="65" charset="0"/>
              </a:rPr>
              <a:t>পাঠ পরিচিতি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শ্রেণীঃ চতুর্থ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বিষয়ঃ </a:t>
            </a: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প্রাথমিক </a:t>
            </a: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SolaimanLipi" pitchFamily="65" charset="0"/>
                <a:cs typeface="SolaimanLipi" pitchFamily="65" charset="0"/>
              </a:rPr>
              <a:t>বিজ্ঞান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2800" b="1" u="sng" dirty="0" smtClean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আলোচনার বিষয়</a:t>
            </a:r>
            <a:endParaRPr lang="bn-BD" sz="2800" b="1" u="sng" dirty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cs typeface="SolaimanLipi" pitchFamily="65" charset="0"/>
              </a:rPr>
              <a:t>সৌরজগৎ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2362201"/>
            <a:ext cx="1319750" cy="129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/>
          <p:cNvSpPr txBox="1"/>
          <p:nvPr/>
        </p:nvSpPr>
        <p:spPr>
          <a:xfrm>
            <a:off x="1003299" y="3657600"/>
            <a:ext cx="358140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মো:- রাশেদ রায়হান (লিটন)</a:t>
            </a:r>
          </a:p>
          <a:p>
            <a:pPr algn="ctr">
              <a:defRPr/>
            </a:pP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দুর্গাপুর মাধ্যমিক বিদ্যালয়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কুমারখালী,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কুষ্টিয়া।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E-mail:  rashedraihan1978@gmail.com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Mobile: 01942778660</a:t>
            </a:r>
          </a:p>
          <a:p>
            <a:pPr algn="ctr">
              <a:defRPr/>
            </a:pPr>
            <a:endParaRPr lang="bn-BD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olaimanLipi" pitchFamily="65" charset="0"/>
              <a:cs typeface="SolaimanLipi" pitchFamily="65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>
            <a:off x="0" y="6400800"/>
            <a:ext cx="91567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153400" y="228600"/>
            <a:ext cx="838200" cy="716484"/>
          </a:xfrm>
          <a:prstGeom prst="actionButtonHome">
            <a:avLst/>
          </a:prstGeom>
          <a:solidFill>
            <a:schemeClr val="tx2"/>
          </a:solidFill>
          <a:ln w="53975"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1565" y="6438968"/>
            <a:ext cx="841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0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মোঃরাশেদ রায়হান (লিটন) , </a:t>
            </a:r>
            <a:r>
              <a:rPr lang="bn-BD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শিক্ষক , দুর্গাপুর মাধ্যমিক বিদ্যালয়, কুমারখালী, কুষ্টিয়া।</a:t>
            </a:r>
            <a:endParaRPr lang="en-US" b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1066800"/>
            <a:ext cx="5105400" cy="533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চিহ্নিত কর 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198728" y="2057400"/>
            <a:ext cx="573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সৌরজগতের গ্রহের সংখ্যা কতটি?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1676400" y="2499839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ক।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৯টি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3863453" y="2499839"/>
            <a:ext cx="1775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খ। ১০ 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1676400" y="2974476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গ। ৮টি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3908947" y="2967219"/>
            <a:ext cx="1653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ঘ। ১১টি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1143000" y="333803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সুর্যের নিকটতম গ্রহ কোনটি?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1712686" y="3871439"/>
            <a:ext cx="1235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ক। বুধ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3939653" y="3839062"/>
            <a:ext cx="1470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খ। শুক্র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1785689" y="4398288"/>
            <a:ext cx="1414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গ। পৃথিবী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4019263" y="4341515"/>
            <a:ext cx="154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ঘ। মঙ্গল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2812007" y="51137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27707" y="4864735"/>
            <a:ext cx="7459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৪।সুর্য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থেকে বৃহস্পতি গ্রহের আবস্থান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কততম স্থানে?</a:t>
            </a:r>
            <a:endParaRPr lang="en-US" sz="3600" dirty="0"/>
          </a:p>
        </p:txBody>
      </p:sp>
      <p:sp>
        <p:nvSpPr>
          <p:cNvPr id="15" name="TextBox 5"/>
          <p:cNvSpPr txBox="1"/>
          <p:nvPr/>
        </p:nvSpPr>
        <p:spPr>
          <a:xfrm>
            <a:off x="1828800" y="5395439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ক।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3886200" y="5405619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খ। দশম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7"/>
          <p:cNvSpPr txBox="1"/>
          <p:nvPr/>
        </p:nvSpPr>
        <p:spPr>
          <a:xfrm>
            <a:off x="1828800" y="5852639"/>
            <a:ext cx="1669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গ। অষ্টম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3962400" y="5859056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ঘ। নবম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7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209800"/>
            <a:ext cx="1600200" cy="76944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ক-দল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2133600"/>
            <a:ext cx="1600200" cy="76944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খ-দল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1357032" y="3374809"/>
            <a:ext cx="1275767" cy="484632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6342036" y="3266607"/>
            <a:ext cx="1211760" cy="484632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495800"/>
            <a:ext cx="3657600" cy="1446550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সৌরজগৎ সর্ম্পকে আলোচনা কর ।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4495800"/>
            <a:ext cx="3657600" cy="144655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 সম্পর্কে লিখ।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429161"/>
            <a:ext cx="5458968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2429006" y="3694120"/>
            <a:ext cx="4206168" cy="3773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3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0200" y="533400"/>
            <a:ext cx="213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849469"/>
            <a:ext cx="5349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৩/ পৃথিবীর একমাত্র উপগ্রহ কোনটি ?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368137" y="2706469"/>
            <a:ext cx="5413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600" dirty="0" smtClean="0">
                <a:solidFill>
                  <a:prstClr val="white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১/ সৌরজগতের </a:t>
            </a:r>
            <a:r>
              <a:rPr lang="bn-BD" sz="3600" dirty="0">
                <a:solidFill>
                  <a:prstClr val="white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ক্ষুদ্রতম </a:t>
            </a:r>
            <a:r>
              <a:rPr lang="bn-BD" sz="3600" dirty="0" smtClean="0">
                <a:solidFill>
                  <a:prstClr val="white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গ্রহ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কোনটি ?</a:t>
            </a:r>
            <a:endParaRPr lang="en-US" sz="3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1269" y="3316069"/>
            <a:ext cx="5450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২/ সৌরজগতের </a:t>
            </a:r>
            <a:r>
              <a:rPr lang="bn-BD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সর্ববৃহৎ </a:t>
            </a:r>
            <a:r>
              <a:rPr lang="bn-BD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গ্রহ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কোনটি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5068669"/>
            <a:ext cx="7272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৫/ মঙ্গল গ্রহ সুর্যকে  কত দিনে পরিক্রমণ করে?</a:t>
            </a:r>
            <a:endParaRPr lang="en-US" sz="3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4459069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৪/ পূর্ব আকাশে শুকতারা কোন গ্রহকে বলে ?</a:t>
            </a:r>
            <a:endParaRPr lang="en-US" sz="3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50800"/>
            <a:ext cx="3847127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014959" y="348784"/>
            <a:ext cx="2764971" cy="1384893"/>
          </a:xfrm>
          <a:prstGeom prst="wedgeEllipseCallout">
            <a:avLst>
              <a:gd name="adj1" fmla="val -80134"/>
              <a:gd name="adj2" fmla="val 66636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9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2503606" y="605135"/>
            <a:ext cx="4112892" cy="2753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743200" y="0"/>
            <a:ext cx="37785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b="1" u="sng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09600" y="4038600"/>
            <a:ext cx="8001000" cy="1981200"/>
          </a:xfrm>
          <a:prstGeom prst="wedgeRoundRectCallout">
            <a:avLst>
              <a:gd name="adj1" fmla="val -4035"/>
              <a:gd name="adj2" fmla="val -91171"/>
              <a:gd name="adj3" fmla="val 16667"/>
            </a:avLst>
          </a:prstGeom>
          <a:noFill/>
          <a:ln w="635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8411" y="4114800"/>
            <a:ext cx="75632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সৌরজগৎ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কি ?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গ্রহ কতটি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এবং যে কোন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3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গ্রহের বর্ণনা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9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-white_and_red_roses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17" y="1330946"/>
            <a:ext cx="6750129" cy="50625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371600" y="3442188"/>
            <a:ext cx="6921030" cy="977412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orte" pitchFamily="66" charset="0"/>
              </a:rPr>
              <a:t>THANKS  TO   YOU   ALL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orte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-12700" y="6400800"/>
            <a:ext cx="91567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153400" y="228600"/>
            <a:ext cx="838200" cy="716484"/>
          </a:xfrm>
          <a:prstGeom prst="actionButtonHome">
            <a:avLst/>
          </a:prstGeom>
          <a:solidFill>
            <a:schemeClr val="tx2"/>
          </a:solidFill>
          <a:ln w="53975"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565" y="6438968"/>
            <a:ext cx="841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0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মোঃরাশেদ রায়হান (লিটন) , </a:t>
            </a:r>
            <a:r>
              <a:rPr lang="bn-BD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শিক্ষক , দুর্গাপুর মাধ্যমিক বিদ্যালয়, কুমারখালী, কুষ্টিয়া।</a:t>
            </a:r>
            <a:endParaRPr lang="en-US" b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2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90800" y="111204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 সৃষ্টিঃ </a:t>
            </a:r>
            <a:endParaRPr lang="en-US" sz="6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547995"/>
              </p:ext>
            </p:extLst>
          </p:nvPr>
        </p:nvGraphicFramePr>
        <p:xfrm>
          <a:off x="3962400" y="2819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2819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16484" cy="7164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-12700" y="6400800"/>
            <a:ext cx="91567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153400" y="228600"/>
            <a:ext cx="838200" cy="716484"/>
          </a:xfrm>
          <a:prstGeom prst="actionButtonHome">
            <a:avLst/>
          </a:prstGeom>
          <a:solidFill>
            <a:schemeClr val="tx2"/>
          </a:solidFill>
          <a:ln w="53975"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565" y="6438968"/>
            <a:ext cx="841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0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মোঃরাশেদ রায়হান (লিটন) , </a:t>
            </a:r>
            <a:r>
              <a:rPr lang="bn-BD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শিক্ষক , দুর্গাপুর মাধ্যমিক বিদ্যালয়, কুমারখালী, কুষ্টিয়া।</a:t>
            </a:r>
            <a:endParaRPr lang="en-US" b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3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 rot="16547651">
            <a:off x="1791231" y="2936517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গ্রাহাণুপুঞ্জ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381000" y="0"/>
            <a:ext cx="8389332" cy="6858000"/>
            <a:chOff x="228600" y="0"/>
            <a:chExt cx="8389332" cy="6858000"/>
          </a:xfrm>
        </p:grpSpPr>
        <p:grpSp>
          <p:nvGrpSpPr>
            <p:cNvPr id="66" name="Group 65"/>
            <p:cNvGrpSpPr/>
            <p:nvPr/>
          </p:nvGrpSpPr>
          <p:grpSpPr>
            <a:xfrm>
              <a:off x="1143000" y="685800"/>
              <a:ext cx="6553200" cy="5334000"/>
              <a:chOff x="1143000" y="381000"/>
              <a:chExt cx="6553200" cy="594360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3429000" y="2438400"/>
                <a:ext cx="2133600" cy="1981200"/>
                <a:chOff x="1066800" y="1676401"/>
                <a:chExt cx="1911386" cy="1676400"/>
              </a:xfrm>
            </p:grpSpPr>
            <p:pic>
              <p:nvPicPr>
                <p:cNvPr id="3" name="Picture 2" descr="Sun.pn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1066800" y="1676401"/>
                  <a:ext cx="1911386" cy="1676400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4" name="Oval 3"/>
                <p:cNvSpPr/>
                <p:nvPr/>
              </p:nvSpPr>
              <p:spPr>
                <a:xfrm>
                  <a:off x="1612910" y="2074986"/>
                  <a:ext cx="633408" cy="568569"/>
                </a:xfrm>
                <a:prstGeom prst="ellipse">
                  <a:avLst/>
                </a:prstGeom>
                <a:solidFill>
                  <a:srgbClr val="FA060C"/>
                </a:solidFill>
                <a:ln>
                  <a:noFill/>
                </a:ln>
                <a:effectLst>
                  <a:glow rad="228600">
                    <a:srgbClr val="FFFF00">
                      <a:alpha val="40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400" b="1" dirty="0" smtClean="0">
                      <a:solidFill>
                        <a:srgbClr val="FFFF00"/>
                      </a:solidFill>
                      <a:latin typeface="NikoshBAN" pitchFamily="2" charset="0"/>
                      <a:cs typeface="NikoshBAN" pitchFamily="2" charset="0"/>
                    </a:rPr>
                    <a:t>সুর্য</a:t>
                  </a:r>
                  <a:endParaRPr lang="en-US" sz="2400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5" name="Oval 4"/>
              <p:cNvSpPr/>
              <p:nvPr/>
            </p:nvSpPr>
            <p:spPr>
              <a:xfrm>
                <a:off x="4572000" y="3733800"/>
                <a:ext cx="152400" cy="76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n-BD" dirty="0" smtClean="0"/>
              </a:p>
              <a:p>
                <a:pPr algn="ctr"/>
                <a:endParaRPr lang="bn-BD" dirty="0"/>
              </a:p>
              <a:p>
                <a:pPr algn="ctr"/>
                <a:endParaRPr lang="bn-BD" dirty="0" smtClean="0"/>
              </a:p>
              <a:p>
                <a:pPr algn="ctr"/>
                <a:endParaRPr lang="bn-BD" dirty="0"/>
              </a:p>
              <a:p>
                <a:pPr algn="ctr"/>
                <a:endParaRPr lang="bn-BD" dirty="0" smtClean="0"/>
              </a:p>
              <a:p>
                <a:pPr algn="ctr"/>
                <a:endParaRPr lang="bn-BD" dirty="0"/>
              </a:p>
              <a:p>
                <a:pPr algn="ctr"/>
                <a:endParaRPr lang="bn-BD" dirty="0" smtClean="0"/>
              </a:p>
              <a:p>
                <a:pPr algn="ctr"/>
                <a:endParaRPr lang="en-US" dirty="0"/>
              </a:p>
            </p:txBody>
          </p:sp>
          <p:sp>
            <p:nvSpPr>
              <p:cNvPr id="6" name="Flowchart: Connector 5"/>
              <p:cNvSpPr/>
              <p:nvPr/>
            </p:nvSpPr>
            <p:spPr>
              <a:xfrm>
                <a:off x="4724400" y="2667000"/>
                <a:ext cx="228600" cy="152400"/>
              </a:xfrm>
              <a:prstGeom prst="flowChartConnector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3124200" y="3581400"/>
                <a:ext cx="548980" cy="304800"/>
                <a:chOff x="4404020" y="3962400"/>
                <a:chExt cx="548980" cy="304800"/>
              </a:xfrm>
            </p:grpSpPr>
            <p:sp>
              <p:nvSpPr>
                <p:cNvPr id="8" name="Flowchart: Connector 7"/>
                <p:cNvSpPr/>
                <p:nvPr/>
              </p:nvSpPr>
              <p:spPr>
                <a:xfrm>
                  <a:off x="4594413" y="3962400"/>
                  <a:ext cx="228600" cy="304800"/>
                </a:xfrm>
                <a:prstGeom prst="flowChartConnector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4419600" y="4038600"/>
                  <a:ext cx="533400" cy="152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lowchart: Connector 9"/>
                <p:cNvSpPr/>
                <p:nvPr/>
              </p:nvSpPr>
              <p:spPr>
                <a:xfrm>
                  <a:off x="4404020" y="4067494"/>
                  <a:ext cx="76200" cy="76200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Oval 10"/>
              <p:cNvSpPr/>
              <p:nvPr/>
            </p:nvSpPr>
            <p:spPr>
              <a:xfrm>
                <a:off x="3810000" y="2743200"/>
                <a:ext cx="1143000" cy="1066800"/>
              </a:xfrm>
              <a:prstGeom prst="ellipse">
                <a:avLst/>
              </a:prstGeom>
              <a:noFill/>
              <a:ln w="12700">
                <a:solidFill>
                  <a:schemeClr val="bg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581400" y="2590800"/>
                <a:ext cx="1600200" cy="1371600"/>
              </a:xfrm>
              <a:prstGeom prst="ellipse">
                <a:avLst/>
              </a:prstGeom>
              <a:noFill/>
              <a:ln w="12700">
                <a:solidFill>
                  <a:schemeClr val="bg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276600" y="2286000"/>
                <a:ext cx="2286000" cy="2057400"/>
              </a:xfrm>
              <a:prstGeom prst="ellipse">
                <a:avLst/>
              </a:prstGeom>
              <a:noFill/>
              <a:ln w="12700">
                <a:solidFill>
                  <a:schemeClr val="bg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819400" y="1828800"/>
                <a:ext cx="3124200" cy="2971800"/>
              </a:xfrm>
              <a:prstGeom prst="ellipse">
                <a:avLst/>
              </a:prstGeom>
              <a:noFill/>
              <a:ln w="12700">
                <a:solidFill>
                  <a:schemeClr val="bg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 rot="21431477">
                <a:off x="2813398" y="2360461"/>
                <a:ext cx="390510" cy="689640"/>
                <a:chOff x="609598" y="2057398"/>
                <a:chExt cx="381001" cy="762002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609598" y="2057398"/>
                  <a:ext cx="381001" cy="762002"/>
                </a:xfrm>
                <a:prstGeom prst="ellipse">
                  <a:avLst/>
                </a:prstGeom>
                <a:solidFill>
                  <a:schemeClr val="accent6">
                    <a:lumMod val="75000"/>
                    <a:alpha val="77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 rot="16200000">
                  <a:off x="499954" y="2243245"/>
                  <a:ext cx="5886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dirty="0" smtClean="0">
                      <a:solidFill>
                        <a:schemeClr val="bg1"/>
                      </a:solidFill>
                      <a:latin typeface="NikoshBAN" pitchFamily="2" charset="0"/>
                      <a:cs typeface="NikoshBAN" pitchFamily="2" charset="0"/>
                    </a:rPr>
                    <a:t>মঙ্গল</a:t>
                  </a:r>
                  <a:endParaRPr lang="en-US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4572000" y="3547646"/>
                <a:ext cx="3609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1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বুধ</a:t>
                </a:r>
                <a:endParaRPr lang="en-US" sz="1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495800" y="2514600"/>
                <a:ext cx="4235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16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শুক্র</a:t>
                </a:r>
                <a:endParaRPr lang="en-US" sz="1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2075334">
                <a:off x="3115715" y="3415040"/>
                <a:ext cx="5725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16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পৃথিবী</a:t>
                </a:r>
                <a:endParaRPr lang="en-US" sz="1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971800" y="3505200"/>
                <a:ext cx="3449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12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চাঁদ</a:t>
                </a:r>
                <a:endParaRPr lang="en-US" sz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362200" y="1371600"/>
                <a:ext cx="4038600" cy="3886200"/>
              </a:xfrm>
              <a:prstGeom prst="ellipse">
                <a:avLst/>
              </a:prstGeom>
              <a:noFill/>
              <a:ln w="19050" cmpd="sng">
                <a:solidFill>
                  <a:schemeClr val="bg1"/>
                </a:solidFill>
                <a:prstDash val="sysDot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 rot="5074624">
                <a:off x="3646597" y="2991966"/>
                <a:ext cx="3639260" cy="794146"/>
                <a:chOff x="2021201" y="2162243"/>
                <a:chExt cx="3639260" cy="794146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 rot="18785725">
                  <a:off x="1995980" y="2187464"/>
                  <a:ext cx="461986" cy="4115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b="1" dirty="0" smtClean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শনি</a:t>
                  </a:r>
                  <a:endParaRPr lang="en-US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4" name="Flowchart: Connector 23"/>
                <p:cNvSpPr/>
                <p:nvPr/>
              </p:nvSpPr>
              <p:spPr>
                <a:xfrm rot="1505401">
                  <a:off x="4958984" y="2346789"/>
                  <a:ext cx="701477" cy="609600"/>
                </a:xfrm>
                <a:prstGeom prst="flowChartConnector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00B050"/>
                    </a:solidFill>
                  </a:endParaRPr>
                </a:p>
              </p:txBody>
            </p:sp>
          </p:grpSp>
          <p:sp>
            <p:nvSpPr>
              <p:cNvPr id="43" name="Oval 42"/>
              <p:cNvSpPr/>
              <p:nvPr/>
            </p:nvSpPr>
            <p:spPr>
              <a:xfrm>
                <a:off x="1524000" y="762000"/>
                <a:ext cx="5715000" cy="5105400"/>
              </a:xfrm>
              <a:prstGeom prst="ellipse">
                <a:avLst/>
              </a:prstGeom>
              <a:noFill/>
              <a:ln w="19050" cap="rnd" cmpd="sng">
                <a:solidFill>
                  <a:schemeClr val="bg1"/>
                </a:solidFill>
                <a:prstDash val="sysDot"/>
                <a:rou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 rot="3202406">
                <a:off x="4787475" y="1766135"/>
                <a:ext cx="2539680" cy="2953090"/>
                <a:chOff x="-4734359" y="-3104695"/>
                <a:chExt cx="5118391" cy="3445646"/>
              </a:xfrm>
            </p:grpSpPr>
            <p:grpSp>
              <p:nvGrpSpPr>
                <p:cNvPr id="45" name="Group 45"/>
                <p:cNvGrpSpPr/>
                <p:nvPr/>
              </p:nvGrpSpPr>
              <p:grpSpPr>
                <a:xfrm>
                  <a:off x="-4734359" y="-3104695"/>
                  <a:ext cx="1399366" cy="560916"/>
                  <a:chOff x="-4734359" y="-3104695"/>
                  <a:chExt cx="1399366" cy="560916"/>
                </a:xfrm>
                <a:solidFill>
                  <a:srgbClr val="00B050"/>
                </a:solidFill>
              </p:grpSpPr>
              <p:sp>
                <p:nvSpPr>
                  <p:cNvPr id="47" name="Oval 46"/>
                  <p:cNvSpPr/>
                  <p:nvPr/>
                </p:nvSpPr>
                <p:spPr>
                  <a:xfrm>
                    <a:off x="-4262869" y="-3104695"/>
                    <a:ext cx="558970" cy="560916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44"/>
                  <p:cNvSpPr/>
                  <p:nvPr/>
                </p:nvSpPr>
                <p:spPr>
                  <a:xfrm>
                    <a:off x="-4734359" y="-2952110"/>
                    <a:ext cx="1399366" cy="283722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BD" dirty="0" smtClean="0">
                        <a:solidFill>
                          <a:schemeClr val="tx1"/>
                        </a:solidFill>
                      </a:rPr>
                      <a:t>শনি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6" name="TextBox 45"/>
                <p:cNvSpPr txBox="1"/>
                <p:nvPr/>
              </p:nvSpPr>
              <p:spPr>
                <a:xfrm>
                  <a:off x="-1074631" y="-18161"/>
                  <a:ext cx="1458663" cy="3591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bn-BD" sz="1400" b="1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বৃহস্পতি</a:t>
                  </a:r>
                  <a:endParaRPr lang="en-US" sz="1400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70" name="Oval 69"/>
              <p:cNvSpPr/>
              <p:nvPr/>
            </p:nvSpPr>
            <p:spPr>
              <a:xfrm>
                <a:off x="1905000" y="1143000"/>
                <a:ext cx="4953000" cy="4343400"/>
              </a:xfrm>
              <a:prstGeom prst="ellipse">
                <a:avLst/>
              </a:prstGeom>
              <a:noFill/>
              <a:ln w="53975" cap="rnd" cmpd="sng">
                <a:solidFill>
                  <a:schemeClr val="bg1"/>
                </a:solidFill>
                <a:prstDash val="dash"/>
                <a:rou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143000" y="381000"/>
                <a:ext cx="6553200" cy="5943600"/>
              </a:xfrm>
              <a:prstGeom prst="ellipse">
                <a:avLst/>
              </a:prstGeom>
              <a:noFill/>
              <a:ln w="19050" cap="rnd" cmpd="sng">
                <a:solidFill>
                  <a:schemeClr val="bg1"/>
                </a:solidFill>
                <a:prstDash val="sysDot"/>
                <a:rou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Connector 64"/>
              <p:cNvSpPr/>
              <p:nvPr/>
            </p:nvSpPr>
            <p:spPr>
              <a:xfrm rot="2649706">
                <a:off x="1430081" y="4951996"/>
                <a:ext cx="863589" cy="518214"/>
              </a:xfrm>
              <a:prstGeom prst="flowChartConnector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100" b="1" dirty="0" smtClean="0">
                    <a:latin typeface="NikoshBAN" pitchFamily="2" charset="0"/>
                    <a:cs typeface="NikoshBAN" pitchFamily="2" charset="0"/>
                  </a:rPr>
                  <a:t>ইউরেনাস</a:t>
                </a:r>
                <a:endParaRPr lang="en-US" sz="11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8" name="Oval 67"/>
            <p:cNvSpPr/>
            <p:nvPr/>
          </p:nvSpPr>
          <p:spPr>
            <a:xfrm>
              <a:off x="685800" y="381000"/>
              <a:ext cx="7391400" cy="60198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28600" y="0"/>
              <a:ext cx="8305800" cy="685800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Connector 70"/>
            <p:cNvSpPr/>
            <p:nvPr/>
          </p:nvSpPr>
          <p:spPr>
            <a:xfrm rot="18836204">
              <a:off x="934943" y="1587643"/>
              <a:ext cx="762000" cy="381000"/>
            </a:xfrm>
            <a:prstGeom prst="flowChartConnecto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নেপচুন</a:t>
              </a: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2" name="Flowchart: Connector 71"/>
            <p:cNvSpPr/>
            <p:nvPr/>
          </p:nvSpPr>
          <p:spPr>
            <a:xfrm rot="17863199">
              <a:off x="8084532" y="3962400"/>
              <a:ext cx="762000" cy="3048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প্লুটো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 rot="4588739">
            <a:off x="6387685" y="2787269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গ্রাহাণুপুঞ্জ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457200" y="15240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000" b="1" u="sng" dirty="0" smtClean="0">
                <a:ln/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ছবি </a:t>
            </a:r>
            <a:r>
              <a:rPr lang="bn-BD" sz="4000" b="1" u="sng" dirty="0" smtClean="0">
                <a:ln/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দেখে, </a:t>
            </a:r>
            <a:r>
              <a:rPr lang="bn-BD" sz="4000" b="1" u="sng" dirty="0" smtClean="0">
                <a:ln/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কি লক্ষ্য করতে পারলে </a:t>
            </a:r>
          </a:p>
          <a:p>
            <a:pPr algn="ctr"/>
            <a:r>
              <a:rPr lang="bn-BD" sz="4000" b="1" u="sng" dirty="0" smtClean="0">
                <a:ln/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চিন্তা </a:t>
            </a:r>
            <a:r>
              <a:rPr lang="bn-BD" sz="4000" b="1" u="sng" dirty="0">
                <a:ln/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করে </a:t>
            </a:r>
            <a:r>
              <a:rPr lang="bn-BD" sz="4000" b="1" u="sng" dirty="0" smtClean="0">
                <a:ln/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বল ?</a:t>
            </a:r>
            <a:r>
              <a:rPr lang="bn-BD" sz="4000" b="1" dirty="0" smtClean="0">
                <a:ln/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endParaRPr lang="en-US" sz="4000" b="1" u="sng" dirty="0">
              <a:ln/>
              <a:solidFill>
                <a:srgbClr val="FF0000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554514" y="5071981"/>
            <a:ext cx="37208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সৌরজগৎ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28800"/>
            <a:ext cx="6145208" cy="48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746759" y="533400"/>
            <a:ext cx="5562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6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6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614" y="3376880"/>
            <a:ext cx="37208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সৌরজগৎ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762000"/>
            <a:ext cx="24913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শিক্ষনফল</a:t>
            </a:r>
            <a:endParaRPr lang="en-US" sz="60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2290723"/>
            <a:ext cx="6172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449598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# সৌরজগৎ কী তা বলতে পারবে।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4022467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#সুর্যের গ্রহ কয়টি ও কী কী  তা বলতে পারবে।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6876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#সৌরজগতের  প্রথম ৫টি গ্রহ সম্পর্কে  লিখতে পারবে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Su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429000"/>
            <a:ext cx="1992654" cy="1747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/>
          <p:cNvSpPr/>
          <p:nvPr/>
        </p:nvSpPr>
        <p:spPr>
          <a:xfrm>
            <a:off x="4114800" y="3886200"/>
            <a:ext cx="685800" cy="609600"/>
          </a:xfrm>
          <a:prstGeom prst="ellipse">
            <a:avLst/>
          </a:prstGeom>
          <a:solidFill>
            <a:srgbClr val="F81F08">
              <a:alpha val="87000"/>
            </a:srgbClr>
          </a:solidFill>
          <a:ln>
            <a:noFill/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সুর্য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24400" y="47244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2819400" y="3200400"/>
            <a:ext cx="228600" cy="152400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352800" y="4724400"/>
            <a:ext cx="396580" cy="228600"/>
            <a:chOff x="4404020" y="3962400"/>
            <a:chExt cx="548980" cy="304800"/>
          </a:xfrm>
        </p:grpSpPr>
        <p:sp>
          <p:nvSpPr>
            <p:cNvPr id="8" name="Flowchart: Connector 7"/>
            <p:cNvSpPr/>
            <p:nvPr/>
          </p:nvSpPr>
          <p:spPr>
            <a:xfrm>
              <a:off x="4594413" y="3962400"/>
              <a:ext cx="228600" cy="30480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419600" y="4038600"/>
              <a:ext cx="533400" cy="152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4404020" y="4067494"/>
              <a:ext cx="76200" cy="762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3962400" y="3733800"/>
            <a:ext cx="990600" cy="9144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10000" y="3581400"/>
            <a:ext cx="1295400" cy="12192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81400" y="3352800"/>
            <a:ext cx="1752600" cy="16764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48000" y="3505200"/>
            <a:ext cx="196702" cy="164805"/>
          </a:xfrm>
          <a:prstGeom prst="ellipse">
            <a:avLst/>
          </a:prstGeom>
          <a:solidFill>
            <a:schemeClr val="accent6">
              <a:lumMod val="75000"/>
              <a:alpha val="7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52800" y="3200400"/>
            <a:ext cx="2209800" cy="20574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48000" y="2971800"/>
            <a:ext cx="2819400" cy="25908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4876800" y="3276600"/>
            <a:ext cx="228600" cy="152400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19400" y="2743200"/>
            <a:ext cx="3276600" cy="31242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524243" y="5177284"/>
            <a:ext cx="419358" cy="309116"/>
            <a:chOff x="5562600" y="5791200"/>
            <a:chExt cx="304800" cy="228600"/>
          </a:xfrm>
          <a:solidFill>
            <a:srgbClr val="0070C0"/>
          </a:solidFill>
        </p:grpSpPr>
        <p:sp>
          <p:nvSpPr>
            <p:cNvPr id="25" name="Oval 24"/>
            <p:cNvSpPr/>
            <p:nvPr/>
          </p:nvSpPr>
          <p:spPr>
            <a:xfrm>
              <a:off x="5638800" y="5791200"/>
              <a:ext cx="152400" cy="2286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562600" y="5867400"/>
              <a:ext cx="304800" cy="76200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Oval 28"/>
          <p:cNvSpPr/>
          <p:nvPr/>
        </p:nvSpPr>
        <p:spPr>
          <a:xfrm>
            <a:off x="2514600" y="2514600"/>
            <a:ext cx="3886200" cy="35814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 rot="5803876">
            <a:off x="4190011" y="5659329"/>
            <a:ext cx="180103" cy="259755"/>
            <a:chOff x="2209800" y="5638800"/>
            <a:chExt cx="457200" cy="457200"/>
          </a:xfrm>
        </p:grpSpPr>
        <p:grpSp>
          <p:nvGrpSpPr>
            <p:cNvPr id="63" name="Group 62"/>
            <p:cNvGrpSpPr/>
            <p:nvPr/>
          </p:nvGrpSpPr>
          <p:grpSpPr>
            <a:xfrm>
              <a:off x="2209800" y="5638800"/>
              <a:ext cx="457200" cy="457200"/>
              <a:chOff x="2209800" y="5638800"/>
              <a:chExt cx="457200" cy="457200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2286000" y="5791200"/>
                <a:ext cx="381000" cy="304800"/>
              </a:xfrm>
              <a:prstGeom prst="straightConnector1">
                <a:avLst/>
              </a:prstGeom>
              <a:ln w="15875">
                <a:solidFill>
                  <a:schemeClr val="bg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2324100" y="5753100"/>
                <a:ext cx="457200" cy="2286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209800" y="5867400"/>
                <a:ext cx="457200" cy="2286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6200000" flipH="1">
                <a:off x="2324100" y="5753100"/>
                <a:ext cx="381000" cy="304800"/>
              </a:xfrm>
              <a:prstGeom prst="line">
                <a:avLst/>
              </a:prstGeom>
              <a:ln w="15875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Oval 63"/>
            <p:cNvSpPr/>
            <p:nvPr/>
          </p:nvSpPr>
          <p:spPr>
            <a:xfrm>
              <a:off x="2590800" y="6019800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Oval 65"/>
          <p:cNvSpPr/>
          <p:nvPr/>
        </p:nvSpPr>
        <p:spPr>
          <a:xfrm>
            <a:off x="2209800" y="2209800"/>
            <a:ext cx="4495800" cy="41910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438400" y="3886200"/>
            <a:ext cx="152400" cy="228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629400" y="4419600"/>
            <a:ext cx="152400" cy="228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28800" y="1981200"/>
            <a:ext cx="5334000" cy="46482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 rot="20346950">
            <a:off x="5423195" y="6415493"/>
            <a:ext cx="204269" cy="10124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217430" y="0"/>
            <a:ext cx="28023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u="sng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সৌরজগৎ কী ?</a:t>
            </a:r>
            <a:endParaRPr lang="en-US" sz="4400" u="sng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685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সুর্য সৌরজগতের প্রাণ কেন্দ্র স্বরুপ। সুর্য ও তার  অসংখ্য গ্রহ উপগ্রহ ও ধুমকেতু নিয়ে </a:t>
            </a:r>
            <a:r>
              <a:rPr lang="bn-BD" sz="3600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36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জগৎ গঠিত তাকে সৌরজগৎ বলে।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7616 C 0.00833 -0.04051 -0.01875 -0.01806 -0.04983 -0.02639 C -0.07795 -0.03334 -0.0967 -0.07107 -0.09045 -0.10764 C -0.08385 -0.14468 -0.05677 -0.16435 -0.02604 -0.15509 C 0.00295 -0.14607 0.02083 -0.11204 0.0158 -0.07616 Z " pathEditMode="relative" rAng="6184435" ptsTypes="fffff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-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76 -0.20926 C 0.13732 -0.21551 0.18628 -0.1757 0.19219 -0.11019 C 0.19948 -0.04283 0.16371 0.02199 0.1125 0.03055 C 0.06007 0.04097 0.0118 -0.00556 0.00521 -0.07014 C -0.0033 -0.13843 0.03281 -0.19931 0.08576 -0.20926 Z " pathEditMode="relative" rAng="-502647" ptsTypes="fffff">
                                      <p:cBhvr>
                                        <p:cTn id="10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0.15763 C 0.00764 0.08194 0.03889 -0.00834 0.1 -0.04445 C 0.16076 -0.08125 0.23107 -0.04445 0.25468 0.02963 C 0.28021 0.10926 0.24913 0.19722 0.18906 0.23125 C 0.12639 0.26666 0.05712 0.2324 0.03385 0.15763 Z " pathEditMode="relative" rAng="-6782660" ptsTypes="fffff">
                                      <p:cBhvr>
                                        <p:cTn id="12" dur="16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-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5 -0.07778 C 0.26285 -0.07778 0.34202 0.02291 0.34202 0.14884 C 0.34202 0.27407 0.26285 0.37778 0.1665 0.37778 C 0.06962 0.37778 -0.00816 0.27407 -0.00816 0.14884 C -0.00816 0.02291 0.06962 -0.07778 0.1665 -0.07778 Z " pathEditMode="relative" rAng="0" ptsTypes="fffff">
                                      <p:cBhvr>
                                        <p:cTn id="14" dur="2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24 0.03333 C -0.021 0.03333 0.0125 0.07129 0.0125 0.12106 C 0.0125 0.16921 -0.021 0.21111 -0.06024 0.21111 C -0.09913 0.21111 -0.12916 0.16921 -0.12916 0.12106 C -0.12916 0.07129 -0.09913 0.03333 -0.06024 0.03333 Z " pathEditMode="relative" rAng="0" ptsTypes="fffff">
                                      <p:cBhvr>
                                        <p:cTn id="16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8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84 -0.34445 C -0.05677 -0.34445 0.01319 -0.26042 0.01319 -0.15556 C 0.01319 -0.05185 -0.05677 0.03333 -0.14184 0.03333 C -0.22726 0.03333 -0.29566 -0.05185 -0.29566 -0.15556 C -0.29566 -0.26042 -0.22726 -0.34445 -0.14184 -0.34445 Z " pathEditMode="relative" rAng="0" ptsTypes="fffff">
                                      <p:cBhvr>
                                        <p:cTn id="18" dur="3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-0.44421 C 0.11632 -0.44421 0.19584 -0.34236 0.19584 -0.21713 C 0.19584 -0.0912 0.11632 0.01134 0.01927 0.01134 C -0.07725 0.01134 -0.15555 -0.0912 -0.15555 -0.21713 C -0.15555 -0.34236 -0.07725 -0.44421 0.01927 -0.44421 Z " pathEditMode="relative" rAng="0" ptsTypes="fffff">
                                      <p:cBhvr>
                                        <p:cTn id="20" dur="1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2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33 -0.21642 C 0.32917 -0.21642 0.42483 -0.0985 0.42483 0.04739 C 0.42483 0.19283 0.32917 0.31144 0.21233 0.31144 C 0.09497 0.31144 -0.00017 0.19283 -0.00017 0.04739 C -0.00017 -0.0985 0.09497 -0.21642 0.21233 -0.21642 Z " pathEditMode="relative" rAng="0" ptsTypes="fffff">
                                      <p:cBhvr>
                                        <p:cTn id="22" dur="24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84 -0.33849 C -0.10643 -0.33849 0.00399 -0.20161 0.00399 -0.03283 C 0.00399 0.13526 -0.10643 0.2726 -0.24184 0.2726 C -0.37761 0.2726 -0.48768 0.13526 -0.48768 -0.03283 C -0.48768 -0.20161 -0.37761 -0.33849 -0.24184 -0.33849 Z " pathEditMode="relative" rAng="0" ptsTypes="fffff">
                                      <p:cBhvr>
                                        <p:cTn id="24" dur="16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68 -0.65318 C 0.04791 -0.65318 0.17916 -0.50127 0.17916 -0.31399 C 0.17916 -0.1267 0.04791 0.02682 -0.11268 0.02682 C -0.27327 0.02682 -0.4033 -0.1267 -0.4033 -0.31399 C -0.4033 -0.50127 -0.27327 -0.65318 -0.11268 -0.65318 Z " pathEditMode="relative" rAng="0" ptsTypes="fffff">
                                      <p:cBhvr>
                                        <p:cTn id="26" dur="26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21" grpId="0" animBg="1"/>
      <p:bldP spid="67" grpId="0" animBg="1"/>
      <p:bldP spid="68" grpId="0" animBg="1"/>
      <p:bldP spid="70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4430" y="228600"/>
            <a:ext cx="2514600" cy="769441"/>
          </a:xfrm>
          <a:prstGeom prst="rect">
            <a:avLst/>
          </a:prstGeom>
          <a:noFill/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সূর্য কি?</a:t>
            </a:r>
            <a:endParaRPr lang="en-US" sz="4400" b="1" u="sng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148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 একটি বিশাল উজ্জ্বল জ্বলন্ত নক্ষত্র। সূর্যের নিজস্ব আলো আছে। যা পৃথিবী সহ অন্যান্য গ্রহ উপগ্রহ ও গ্রহানুপুঞ্জকে</a:t>
            </a: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আলোকিত করে।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819400" y="838200"/>
            <a:ext cx="3124200" cy="2895600"/>
            <a:chOff x="1066800" y="1676401"/>
            <a:chExt cx="1911386" cy="1676400"/>
          </a:xfrm>
        </p:grpSpPr>
        <p:pic>
          <p:nvPicPr>
            <p:cNvPr id="14" name="Picture 13" descr="Su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00" y="1676401"/>
              <a:ext cx="1911386" cy="1676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Oval 14"/>
            <p:cNvSpPr/>
            <p:nvPr/>
          </p:nvSpPr>
          <p:spPr>
            <a:xfrm>
              <a:off x="1524000" y="2057400"/>
              <a:ext cx="838200" cy="762000"/>
            </a:xfrm>
            <a:prstGeom prst="ellipse">
              <a:avLst/>
            </a:prstGeom>
            <a:solidFill>
              <a:srgbClr val="FA060C"/>
            </a:solidFill>
            <a:ln>
              <a:noFill/>
            </a:ln>
            <a:effectLst>
              <a:glow rad="2286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rgbClr val="FFFF00"/>
                  </a:solidFill>
                </a:rPr>
                <a:t>সুর্য</a:t>
              </a:r>
              <a:endParaRPr lang="en-US" sz="36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2895600" y="304800"/>
            <a:ext cx="3124200" cy="1828800"/>
          </a:xfrm>
          <a:prstGeom prst="wedgeEllipseCallout">
            <a:avLst>
              <a:gd name="adj1" fmla="val -37722"/>
              <a:gd name="adj2" fmla="val 114881"/>
            </a:avLst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u="sng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গ্রহ কি?</a:t>
            </a:r>
            <a:endParaRPr lang="en-US" sz="6000" u="sng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04800" y="2971800"/>
            <a:ext cx="8534400" cy="2819400"/>
          </a:xfrm>
          <a:prstGeom prst="horizontalScroll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সূর্যের চারিদিকে যে সকল বস্তু পিন্ড নির্দিষ্ট কক্ষপথে ঘোরে যার নিজস্ব কোন আলো নেই ,সূর্যের আলোই আলোকিত তাকে গ্রহ বলে।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886</Words>
  <Application>Microsoft Office PowerPoint</Application>
  <PresentationFormat>On-screen Show (4:3)</PresentationFormat>
  <Paragraphs>228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G. MOSTAFA</dc:creator>
  <cp:lastModifiedBy>TSS</cp:lastModifiedBy>
  <cp:revision>447</cp:revision>
  <dcterms:created xsi:type="dcterms:W3CDTF">2012-10-15T09:51:06Z</dcterms:created>
  <dcterms:modified xsi:type="dcterms:W3CDTF">2013-09-07T06:32:21Z</dcterms:modified>
</cp:coreProperties>
</file>